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Layouts/slideLayout59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318" r:id="rId7"/>
    <p:sldId id="262" r:id="rId8"/>
    <p:sldId id="317" r:id="rId9"/>
    <p:sldId id="329" r:id="rId10"/>
    <p:sldId id="316" r:id="rId11"/>
    <p:sldId id="314" r:id="rId12"/>
    <p:sldId id="315" r:id="rId13"/>
    <p:sldId id="264" r:id="rId14"/>
    <p:sldId id="324" r:id="rId15"/>
    <p:sldId id="332" r:id="rId16"/>
    <p:sldId id="326" r:id="rId17"/>
    <p:sldId id="325" r:id="rId18"/>
    <p:sldId id="273" r:id="rId19"/>
    <p:sldId id="321" r:id="rId20"/>
    <p:sldId id="322" r:id="rId21"/>
    <p:sldId id="327" r:id="rId22"/>
    <p:sldId id="328" r:id="rId23"/>
    <p:sldId id="277" r:id="rId24"/>
    <p:sldId id="278" r:id="rId25"/>
    <p:sldId id="319" r:id="rId26"/>
    <p:sldId id="279" r:id="rId27"/>
    <p:sldId id="271" r:id="rId28"/>
    <p:sldId id="274" r:id="rId29"/>
    <p:sldId id="309" r:id="rId30"/>
    <p:sldId id="257" r:id="rId31"/>
    <p:sldId id="259" r:id="rId32"/>
    <p:sldId id="260" r:id="rId33"/>
    <p:sldId id="261" r:id="rId34"/>
    <p:sldId id="258" r:id="rId35"/>
    <p:sldId id="276" r:id="rId36"/>
    <p:sldId id="283" r:id="rId37"/>
    <p:sldId id="331" r:id="rId38"/>
    <p:sldId id="330" r:id="rId39"/>
    <p:sldId id="297" r:id="rId40"/>
    <p:sldId id="298" r:id="rId41"/>
    <p:sldId id="284" r:id="rId42"/>
    <p:sldId id="296" r:id="rId43"/>
    <p:sldId id="285" r:id="rId44"/>
    <p:sldId id="286" r:id="rId45"/>
    <p:sldId id="287" r:id="rId46"/>
    <p:sldId id="302" r:id="rId47"/>
    <p:sldId id="303" r:id="rId48"/>
    <p:sldId id="304" r:id="rId49"/>
    <p:sldId id="305" r:id="rId50"/>
    <p:sldId id="306" r:id="rId51"/>
    <p:sldId id="307" r:id="rId52"/>
    <p:sldId id="301" r:id="rId53"/>
    <p:sldId id="308" r:id="rId54"/>
    <p:sldId id="281" r:id="rId55"/>
    <p:sldId id="300" r:id="rId56"/>
    <p:sldId id="292" r:id="rId57"/>
    <p:sldId id="320" r:id="rId58"/>
    <p:sldId id="310" r:id="rId59"/>
    <p:sldId id="311" r:id="rId60"/>
    <p:sldId id="312" r:id="rId61"/>
    <p:sldId id="313" r:id="rId62"/>
    <p:sldId id="294" r:id="rId63"/>
    <p:sldId id="268" r:id="rId64"/>
    <p:sldId id="323" r:id="rId65"/>
  </p:sldIdLst>
  <p:sldSz cx="24377650" cy="13716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6" autoAdjust="0"/>
    <p:restoredTop sz="94660"/>
  </p:normalViewPr>
  <p:slideViewPr>
    <p:cSldViewPr>
      <p:cViewPr varScale="1">
        <p:scale>
          <a:sx n="36" d="100"/>
          <a:sy n="36" d="100"/>
        </p:scale>
        <p:origin x="-684" y="-108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6" name="35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37" name="36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4" name="73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75" name="74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2" name="111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113" name="112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0" name="149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151" name="150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1" name="190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192" name="191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 rot="16200000">
            <a:off x="22156560" y="663840"/>
            <a:ext cx="607320" cy="523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21704760" y="668160"/>
            <a:ext cx="1636560" cy="4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B208B50C-5B4E-4EF1-B099-3A5F04BC9773}" type="slidenum"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pPr algn="ctr">
                <a:lnSpc>
                  <a:spcPct val="100000"/>
                </a:lnSpc>
              </a:pPr>
              <a:t>‹Nº›</a:t>
            </a:fld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  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182880" tIns="91440" rIns="182880" bIns="9144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Seventh Outline Level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spc="-1">
                <a:latin typeface="Lato Light"/>
              </a:rPr>
              <a:t>Click to edit the title text format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 rot="16200000">
            <a:off x="22156560" y="663840"/>
            <a:ext cx="607320" cy="523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"/>
          <p:cNvSpPr/>
          <p:nvPr/>
        </p:nvSpPr>
        <p:spPr>
          <a:xfrm>
            <a:off x="21704760" y="668160"/>
            <a:ext cx="1636560" cy="4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4EC44DF4-EF95-4BA2-99C4-4E76E5C4C02C}" type="slidenum"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pPr algn="ctr">
                <a:lnSpc>
                  <a:spcPct val="100000"/>
                </a:lnSpc>
              </a:pPr>
              <a:t>‹Nº›</a:t>
            </a:fld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  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spc="-1">
                <a:latin typeface="Lato Light"/>
              </a:rPr>
              <a:t>Click to edit the title text format</a:t>
            </a:r>
            <a:endParaRPr/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4800" spc="-1">
                <a:latin typeface="Montserrat Hairline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Montserrat Hairline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200" spc="-1">
                <a:latin typeface="Montserrat Hairline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 rot="16200000">
            <a:off x="22156560" y="663840"/>
            <a:ext cx="607320" cy="523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21704760" y="668160"/>
            <a:ext cx="1636560" cy="4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C4F680D0-376A-4AB8-806C-BD2BC30AFA94}" type="slidenum"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pPr algn="ctr">
                <a:lnSpc>
                  <a:spcPct val="100000"/>
                </a:lnSpc>
              </a:pPr>
              <a:t>‹Nº›</a:t>
            </a:fld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  </a:t>
            </a:r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5862680" y="0"/>
            <a:ext cx="8514720" cy="13715640"/>
          </a:xfrm>
          <a:prstGeom prst="rect">
            <a:avLst/>
          </a:prstGeom>
        </p:spPr>
        <p:txBody>
          <a:bodyPr lIns="182880" tIns="91440" rIns="182880" bIns="9144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Seventh Outline Level</a:t>
            </a:r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spc="-1">
                <a:latin typeface="Lato Light"/>
              </a:rPr>
              <a:t>Click to edit the title text format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rot="16200000">
            <a:off x="22156560" y="663840"/>
            <a:ext cx="607320" cy="523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21704760" y="668160"/>
            <a:ext cx="1636560" cy="4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6E5FF27F-6835-4BD0-897A-F0D8638FB244}" type="slidenum"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pPr algn="ctr">
                <a:lnSpc>
                  <a:spcPct val="100000"/>
                </a:lnSpc>
              </a:pPr>
              <a:t>‹Nº›</a:t>
            </a:fld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  </a:t>
            </a:r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spc="-1">
                <a:latin typeface="Lato Light"/>
              </a:rPr>
              <a:t>Click to edit the title text format</a:t>
            </a:r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4800" spc="-1">
                <a:latin typeface="Montserrat Hairline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Montserrat Hairline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200" spc="-1">
                <a:latin typeface="Montserrat Hairline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 rot="16200000">
            <a:off x="22156560" y="663840"/>
            <a:ext cx="607320" cy="523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21704760" y="668160"/>
            <a:ext cx="1636560" cy="4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1100AFAB-3290-48C2-808F-C5501C51D829}" type="slidenum"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pPr algn="ctr">
                <a:lnSpc>
                  <a:spcPct val="100000"/>
                </a:lnSpc>
              </a:pPr>
              <a:t>‹Nº›</a:t>
            </a:fld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  </a:t>
            </a:r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spc="-1">
                <a:latin typeface="Lato Light"/>
              </a:rPr>
              <a:t>Click to edit the title text format</a:t>
            </a:r>
            <a:endParaRPr/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4800" spc="-1">
                <a:latin typeface="Montserrat Hairline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Montserrat Hairline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200" spc="-1">
                <a:latin typeface="Montserrat Hairline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Seventh Outline Level</a:t>
            </a:r>
            <a:endParaRPr/>
          </a:p>
        </p:txBody>
      </p:sp>
      <p:sp>
        <p:nvSpPr>
          <p:cNvPr id="156" name="PlaceHolder 5"/>
          <p:cNvSpPr>
            <a:spLocks noGrp="1"/>
          </p:cNvSpPr>
          <p:nvPr>
            <p:ph type="dt"/>
          </p:nvPr>
        </p:nvSpPr>
        <p:spPr>
          <a:xfrm>
            <a:off x="1218600" y="12495240"/>
            <a:ext cx="5679360" cy="9457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157" name="PlaceHolder 6"/>
          <p:cNvSpPr>
            <a:spLocks noGrp="1"/>
          </p:cNvSpPr>
          <p:nvPr>
            <p:ph type="ftr"/>
          </p:nvPr>
        </p:nvSpPr>
        <p:spPr>
          <a:xfrm>
            <a:off x="8336880" y="12495240"/>
            <a:ext cx="7727040" cy="9457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158" name="PlaceHolder 7"/>
          <p:cNvSpPr>
            <a:spLocks noGrp="1"/>
          </p:cNvSpPr>
          <p:nvPr>
            <p:ph type="sldNum"/>
          </p:nvPr>
        </p:nvSpPr>
        <p:spPr>
          <a:xfrm>
            <a:off x="17478720" y="12495240"/>
            <a:ext cx="5679360" cy="9457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0BBF90BD-3A44-4B4E-A0C5-CD4E8EB523D2}" type="slidenum">
              <a:rPr lang="en-US" sz="1400" spc="-1">
                <a:latin typeface="Times New Roman"/>
              </a:rPr>
              <a:pPr algn="r"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f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tiff"/><Relationship Id="rId9" Type="http://schemas.openxmlformats.org/officeDocument/2006/relationships/image" Target="../media/image7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1.jpeg"/><Relationship Id="rId7" Type="http://schemas.openxmlformats.org/officeDocument/2006/relationships/image" Target="../media/image84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jpeg"/><Relationship Id="rId5" Type="http://schemas.openxmlformats.org/officeDocument/2006/relationships/image" Target="../media/image8.jpeg"/><Relationship Id="rId4" Type="http://schemas.openxmlformats.org/officeDocument/2006/relationships/image" Target="../media/image8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Marcador de posición de imagen 13"/>
          <p:cNvPicPr/>
          <p:nvPr/>
        </p:nvPicPr>
        <p:blipFill>
          <a:blip r:embed="rId2" cstate="email"/>
          <a:srcRect/>
          <a:stretch/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5262480" y="9816480"/>
            <a:ext cx="13607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strike="noStrike" spc="1498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Dirección</a:t>
            </a:r>
            <a:r>
              <a:rPr lang="en-US" sz="4000" strike="noStrike" spc="149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 de </a:t>
            </a:r>
            <a:r>
              <a:rPr lang="en-US" sz="4000" strike="noStrike" spc="1498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Gestión</a:t>
            </a:r>
            <a:r>
              <a:rPr lang="en-US" sz="4000" strike="noStrike" spc="1498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 </a:t>
            </a:r>
            <a:r>
              <a:rPr lang="en-US" sz="4000" strike="noStrike" spc="1498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Light"/>
              </a:rPr>
              <a:t>Tecnológica</a:t>
            </a:r>
            <a:endParaRPr dirty="0"/>
          </a:p>
        </p:txBody>
      </p:sp>
      <p:sp>
        <p:nvSpPr>
          <p:cNvPr id="195" name="CustomShape 2"/>
          <p:cNvSpPr/>
          <p:nvPr/>
        </p:nvSpPr>
        <p:spPr>
          <a:xfrm>
            <a:off x="8869320" y="11126880"/>
            <a:ext cx="6126120" cy="1211760"/>
          </a:xfrm>
          <a:prstGeom prst="rect">
            <a:avLst/>
          </a:prstGeom>
          <a:noFill/>
          <a:ln w="7632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11105280" y="11463840"/>
            <a:ext cx="165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1498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2017</a:t>
            </a:r>
          </a:p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197" name="CustomShape 4"/>
          <p:cNvSpPr/>
          <p:nvPr/>
        </p:nvSpPr>
        <p:spPr>
          <a:xfrm>
            <a:off x="2545200" y="6291720"/>
            <a:ext cx="1897668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60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Reconocimiento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 de </a:t>
            </a:r>
            <a:r>
              <a:rPr lang="en-US" sz="60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Imágenes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 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de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Scanners</a:t>
            </a:r>
          </a:p>
          <a:p>
            <a:pPr algn="ctr">
              <a:lnSpc>
                <a:spcPct val="100000"/>
              </a:lnSpc>
            </a:pPr>
            <a:r>
              <a:rPr lang="es-AR" sz="6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u</a:t>
            </a:r>
            <a:r>
              <a:rPr lang="es-AR" sz="6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tilizando </a:t>
            </a:r>
            <a:r>
              <a:rPr lang="es-AR" sz="6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Montserrat Semi"/>
              </a:rPr>
              <a:t>software libre</a:t>
            </a:r>
            <a:endParaRPr lang="en-US" sz="6000" b="1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Montserrat Sem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(II)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40" y="4083840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Más acerca de la analogía con el concepto biológico</a:t>
            </a: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606425" y="41910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9810" name="Picture 2" descr="http://www.webpages.ttu.edu/dleverin/neural_network/fig_3p6_neurons_NEURON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6025" y="5715000"/>
            <a:ext cx="7867650" cy="7372351"/>
          </a:xfrm>
          <a:prstGeom prst="rect">
            <a:avLst/>
          </a:prstGeom>
          <a:noFill/>
        </p:spPr>
      </p:pic>
      <p:pic>
        <p:nvPicPr>
          <p:cNvPr id="119812" name="Picture 4" descr="http://www.cs.nott.ac.uk/~pszgxk/courses/g5aiai/006neuralnetworks/images/actfn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12425" y="5715000"/>
            <a:ext cx="12098865" cy="5555604"/>
          </a:xfrm>
          <a:prstGeom prst="rect">
            <a:avLst/>
          </a:prstGeom>
          <a:noFill/>
        </p:spPr>
      </p:pic>
      <p:pic>
        <p:nvPicPr>
          <p:cNvPr id="119814" name="Picture 6" descr="http://www.cs.nott.ac.uk/~pszgxk/courses/g5aiai/006neuralnetworks/images/inputformul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55625" y="11887199"/>
            <a:ext cx="5159827" cy="1828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(II-b)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40" y="4083840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Feedforward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 </a:t>
            </a:r>
            <a:r>
              <a:rPr lang="es-AR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backpropagation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 Neural Networks</a:t>
            </a: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606425" y="41910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 descr="http://www.webpages.ttu.edu/dleverin/neural_network/fig_3p10_DESC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791" y="6096000"/>
            <a:ext cx="6460434" cy="5200650"/>
          </a:xfrm>
          <a:prstGeom prst="rect">
            <a:avLst/>
          </a:prstGeom>
          <a:noFill/>
        </p:spPr>
      </p:pic>
      <p:pic>
        <p:nvPicPr>
          <p:cNvPr id="1028" name="Picture 4" descr="http://www.webpages.ttu.edu/dleverin/neural_network/eqn_3p7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0625" y="5943600"/>
            <a:ext cx="4216146" cy="1301279"/>
          </a:xfrm>
          <a:prstGeom prst="rect">
            <a:avLst/>
          </a:prstGeom>
          <a:noFill/>
        </p:spPr>
      </p:pic>
      <p:pic>
        <p:nvPicPr>
          <p:cNvPr id="1030" name="Picture 6" descr="http://www.webpages.ttu.edu/dleverin/neural_network/eqn_3p7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78625" y="7848600"/>
            <a:ext cx="6042654" cy="1609726"/>
          </a:xfrm>
          <a:prstGeom prst="rect">
            <a:avLst/>
          </a:prstGeom>
          <a:noFill/>
        </p:spPr>
      </p:pic>
      <p:pic>
        <p:nvPicPr>
          <p:cNvPr id="1032" name="Picture 8" descr="http://www.webpages.ttu.edu/dleverin/neural_network/eqn_3p7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4825" y="9791700"/>
            <a:ext cx="5867400" cy="1333500"/>
          </a:xfrm>
          <a:prstGeom prst="rect">
            <a:avLst/>
          </a:prstGeom>
          <a:noFill/>
        </p:spPr>
      </p:pic>
      <p:cxnSp>
        <p:nvCxnSpPr>
          <p:cNvPr id="14" name="13 Conector recto"/>
          <p:cNvCxnSpPr/>
          <p:nvPr/>
        </p:nvCxnSpPr>
        <p:spPr>
          <a:xfrm>
            <a:off x="13255625" y="5562600"/>
            <a:ext cx="76200" cy="624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://www.webpages.ttu.edu/dleverin/neural_network/eqn_3p11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694025" y="5848350"/>
            <a:ext cx="5251323" cy="1466850"/>
          </a:xfrm>
          <a:prstGeom prst="rect">
            <a:avLst/>
          </a:prstGeom>
          <a:noFill/>
        </p:spPr>
      </p:pic>
      <p:pic>
        <p:nvPicPr>
          <p:cNvPr id="1036" name="Picture 12" descr="http://www.webpages.ttu.edu/dleverin/neural_network/eqn_3p11b.jpg"/>
          <p:cNvPicPr>
            <a:picLocks noChangeAspect="1" noChangeArrowheads="1"/>
          </p:cNvPicPr>
          <p:nvPr/>
        </p:nvPicPr>
        <p:blipFill>
          <a:blip r:embed="rId7" cstate="print"/>
          <a:srcRect l="15401" b="10280"/>
          <a:stretch>
            <a:fillRect/>
          </a:stretch>
        </p:blipFill>
        <p:spPr bwMode="auto">
          <a:xfrm>
            <a:off x="14017625" y="7848600"/>
            <a:ext cx="10360025" cy="914400"/>
          </a:xfrm>
          <a:prstGeom prst="rect">
            <a:avLst/>
          </a:prstGeom>
          <a:noFill/>
        </p:spPr>
      </p:pic>
      <p:pic>
        <p:nvPicPr>
          <p:cNvPr id="1038" name="Picture 14" descr="http://www.webpages.ttu.edu/dleverin/neural_network/eqn_3p11c.jpg"/>
          <p:cNvPicPr>
            <a:picLocks noChangeAspect="1" noChangeArrowheads="1"/>
          </p:cNvPicPr>
          <p:nvPr/>
        </p:nvPicPr>
        <p:blipFill>
          <a:blip r:embed="rId8" cstate="print"/>
          <a:srcRect l="12955"/>
          <a:stretch>
            <a:fillRect/>
          </a:stretch>
        </p:blipFill>
        <p:spPr bwMode="auto">
          <a:xfrm>
            <a:off x="14017625" y="9372600"/>
            <a:ext cx="10239362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(II-c)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40" y="4083840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Otra comparación gráfica…</a:t>
            </a: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606425" y="41910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1858" name="Picture 2" descr="http://cs231n.github.io/assets/nn1/neur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025" y="6400800"/>
            <a:ext cx="9982200" cy="4914901"/>
          </a:xfrm>
          <a:prstGeom prst="rect">
            <a:avLst/>
          </a:prstGeom>
          <a:noFill/>
        </p:spPr>
      </p:pic>
      <p:pic>
        <p:nvPicPr>
          <p:cNvPr id="121860" name="Picture 4" descr="http://cs231n.github.io/assets/nn1/neuron_model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12425" y="5400834"/>
            <a:ext cx="13238129" cy="75531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(III)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40" y="4083840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Aprendizaje de operación XOR</a:t>
            </a: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606425" y="41910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834" name="Picture 2" descr="http://www.webpages.ttu.edu/dleverin/neural_network/fig_3p17_XOR2.jpg"/>
          <p:cNvPicPr>
            <a:picLocks noChangeAspect="1" noChangeArrowheads="1"/>
          </p:cNvPicPr>
          <p:nvPr/>
        </p:nvPicPr>
        <p:blipFill>
          <a:blip r:embed="rId2" cstate="print"/>
          <a:srcRect t="49873"/>
          <a:stretch>
            <a:fillRect/>
          </a:stretch>
        </p:blipFill>
        <p:spPr bwMode="auto">
          <a:xfrm>
            <a:off x="12722225" y="4572000"/>
            <a:ext cx="11205390" cy="8763000"/>
          </a:xfrm>
          <a:prstGeom prst="rect">
            <a:avLst/>
          </a:prstGeom>
          <a:noFill/>
        </p:spPr>
      </p:pic>
      <p:pic>
        <p:nvPicPr>
          <p:cNvPr id="120838" name="Picture 6" descr="neuronx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533" y="5562600"/>
            <a:ext cx="11358734" cy="7400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(IV)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40" y="3588774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Redes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Neuronales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Profundas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(</a:t>
            </a:r>
            <a:r>
              <a:rPr lang="en-US" sz="5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Deep Neural Networks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</a:t>
            </a: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170" name="Picture 2" descr="Resultado de imagen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978025" y="4495800"/>
            <a:ext cx="17373600" cy="92202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(V)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40" y="3588774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Redes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Neuronales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Convolucionales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(</a:t>
            </a:r>
            <a:r>
              <a:rPr lang="en-US" sz="5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Convolutional Neural </a:t>
            </a:r>
            <a:r>
              <a:rPr lang="mr-IN" sz="5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…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</a:t>
            </a: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010" name="Picture 2" descr="http://cs231n.github.io/assets/nn1/neural_net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225" y="6149464"/>
            <a:ext cx="10143829" cy="4975736"/>
          </a:xfrm>
          <a:prstGeom prst="rect">
            <a:avLst/>
          </a:prstGeom>
          <a:noFill/>
        </p:spPr>
      </p:pic>
      <p:pic>
        <p:nvPicPr>
          <p:cNvPr id="43012" name="Picture 4" descr="http://cs231n.github.io/assets/cnn/cnn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60225" y="6229349"/>
            <a:ext cx="11887200" cy="5276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525845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(VI)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68742" y="3588774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Redes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Neuronales</a:t>
            </a:r>
            <a:r>
              <a:rPr lang="en-US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Convolucionales</a:t>
            </a:r>
            <a:r>
              <a:rPr lang="en-US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(II), </a:t>
            </a: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convolución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…</a:t>
            </a: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986" name="Picture 2" descr="http://cs231n.github.io/assets/cnn/maxpool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09681" y="6477000"/>
            <a:ext cx="14194944" cy="6637534"/>
          </a:xfrm>
          <a:prstGeom prst="rect">
            <a:avLst/>
          </a:prstGeom>
          <a:noFill/>
        </p:spPr>
      </p:pic>
      <p:pic>
        <p:nvPicPr>
          <p:cNvPr id="41988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825" y="5867400"/>
            <a:ext cx="8947587" cy="7067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047854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(VII)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68742" y="3588774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Redes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Neuronales</a:t>
            </a:r>
            <a:r>
              <a:rPr lang="en-US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Convolucionales</a:t>
            </a:r>
            <a:r>
              <a:rPr lang="en-US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(III), CNN </a:t>
            </a: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vs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NN</a:t>
            </a: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3906" name="Picture 2" descr="h^k_{ij} = \tanh ( (W^k * x)_{ij} + b_k )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3825" y="11582400"/>
            <a:ext cx="8293099" cy="925742"/>
          </a:xfrm>
          <a:prstGeom prst="rect">
            <a:avLst/>
          </a:prstGeom>
          <a:noFill/>
        </p:spPr>
      </p:pic>
      <p:pic>
        <p:nvPicPr>
          <p:cNvPr id="123908" name="Picture 4" descr="_images/conv_1D_n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76424" y="6934200"/>
            <a:ext cx="8628001" cy="3114676"/>
          </a:xfrm>
          <a:prstGeom prst="rect">
            <a:avLst/>
          </a:prstGeom>
          <a:noFill/>
        </p:spPr>
      </p:pic>
      <p:pic>
        <p:nvPicPr>
          <p:cNvPr id="123910" name="Picture 6" descr="_images/cnn_explain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7025" y="6096000"/>
            <a:ext cx="10064770" cy="6913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047854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(VIII)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68742" y="3588774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Reconocimiento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imágenes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r>
              <a:rPr lang="es-AR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(MINST </a:t>
            </a:r>
            <a:r>
              <a:rPr lang="es-AR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dataset</a:t>
            </a:r>
            <a:r>
              <a:rPr lang="es-AR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</a:t>
            </a: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2882" name="Picture 2" descr="https://codelabs.developers.google.com/codelabs/cloud-tensorflow-mnist/img/d5222c6e3d15770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4425" y="5715000"/>
            <a:ext cx="12301972" cy="6638926"/>
          </a:xfrm>
          <a:prstGeom prst="rect">
            <a:avLst/>
          </a:prstGeom>
          <a:noFill/>
        </p:spPr>
      </p:pic>
      <p:pic>
        <p:nvPicPr>
          <p:cNvPr id="122886" name="Picture 6" descr="https://codelabs.developers.google.com/codelabs/cloud-tensorflow-mnist/img/6a54f12d0f63c9bc.png"/>
          <p:cNvPicPr>
            <a:picLocks noChangeAspect="1" noChangeArrowheads="1"/>
          </p:cNvPicPr>
          <p:nvPr/>
        </p:nvPicPr>
        <p:blipFill>
          <a:blip r:embed="rId3" cstate="print"/>
          <a:srcRect t="19672"/>
          <a:stretch>
            <a:fillRect/>
          </a:stretch>
        </p:blipFill>
        <p:spPr bwMode="auto">
          <a:xfrm>
            <a:off x="758825" y="5562600"/>
            <a:ext cx="9296400" cy="746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047854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Avances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Google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39" y="3589140"/>
            <a:ext cx="2217132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Presentados desde su blog de research (marzo de 2016)</a:t>
            </a:r>
          </a:p>
          <a:p>
            <a:pPr>
              <a:lnSpc>
                <a:spcPct val="100000"/>
              </a:lnSpc>
            </a:pP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6 Imagen" descr="Research Blog  Train your own image classifier with Inception in TensorFlow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6336" r="8331"/>
          <a:stretch/>
        </p:blipFill>
        <p:spPr>
          <a:xfrm>
            <a:off x="1749425" y="4572000"/>
            <a:ext cx="19030866" cy="909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Acerca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nosotros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9120" y="4953585"/>
            <a:ext cx="10972183" cy="67780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Ing</a:t>
            </a:r>
            <a:r>
              <a:rPr 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. Pablo </a:t>
            </a:r>
            <a:r>
              <a:rPr lang="en-US" sz="5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Lázaro</a:t>
            </a:r>
            <a:endParaRPr lang="en-US" sz="54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ES" sz="4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r>
              <a:rPr lang="es-E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Ingeniero en Sistemas de Información. A cargo de la Dirección de Tecnología de la Fuerza Federal: coordinando las aéreas de Desarrollo, Telecomunicaciones, Soporte, I+D, Infraestructura, Proyectos, Servidores, Bases de Datos, entre otras.</a:t>
            </a:r>
          </a:p>
          <a:p>
            <a:pPr>
              <a:lnSpc>
                <a:spcPct val="100000"/>
              </a:lnSpc>
            </a:pP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endParaRPr dirty="0"/>
          </a:p>
        </p:txBody>
      </p:sp>
      <p:sp>
        <p:nvSpPr>
          <p:cNvPr id="220" name="CustomShape 4"/>
          <p:cNvSpPr/>
          <p:nvPr/>
        </p:nvSpPr>
        <p:spPr>
          <a:xfrm>
            <a:off x="544320" y="51054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3"/>
          <p:cNvSpPr/>
          <p:nvPr/>
        </p:nvSpPr>
        <p:spPr>
          <a:xfrm rot="2400">
            <a:off x="13636548" y="4880416"/>
            <a:ext cx="10360912" cy="67780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Lic</a:t>
            </a:r>
            <a:r>
              <a:rPr 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. Ariel Maiorano</a:t>
            </a:r>
          </a:p>
          <a:p>
            <a:pPr>
              <a:lnSpc>
                <a:spcPct val="100000"/>
              </a:lnSpc>
            </a:pPr>
            <a:endParaRPr lang="es-ES" sz="4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r>
              <a:rPr lang="es-E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Licenciado en Informática. Especialista en Criptografía y Seguridad Teleinformática. Docente/Investigador. En PSA, asesor en materia de Seguridad de la Información e Investigación y Desarrollo.</a:t>
            </a:r>
            <a:endParaRPr lang="en-US" sz="4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4"/>
          <p:cNvSpPr/>
          <p:nvPr/>
        </p:nvSpPr>
        <p:spPr>
          <a:xfrm>
            <a:off x="12811747" y="5029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Google: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sus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39" y="3589140"/>
            <a:ext cx="2217132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Imagen anterior identificada como “</a:t>
            </a:r>
            <a:r>
              <a:rPr lang="es-AR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retriever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” (79,3% </a:t>
            </a:r>
            <a:r>
              <a:rPr lang="es-AR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confidence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); dos especies de salamandras (muy similares) correctamente diferenciadas</a:t>
            </a:r>
          </a:p>
          <a:p>
            <a:pPr>
              <a:lnSpc>
                <a:spcPct val="100000"/>
              </a:lnSpc>
            </a:pP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7 Imagen" descr="Research Blog  Train your own image classifier with Inception in TensorFlow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597025" y="5334000"/>
            <a:ext cx="16840200" cy="838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Google: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su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modelo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39" y="3589140"/>
            <a:ext cx="2217132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Esquema del modelo “Inception-v3”</a:t>
            </a:r>
            <a:endParaRPr lang="en-US" sz="5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7 Imagen" descr="Research Blog  Train your own image classifier with Inception in TensorFlow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01625" y="5029200"/>
            <a:ext cx="236220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24707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Google: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herramientas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39" y="3589140"/>
            <a:ext cx="2217132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TensorFlow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: Librería </a:t>
            </a:r>
            <a:r>
              <a:rPr lang="es-AR" sz="5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Open-</a:t>
            </a:r>
            <a:r>
              <a:rPr lang="es-AR" sz="5400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source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o de código-abierto, de uso libre, para la implementación de </a:t>
            </a:r>
            <a:r>
              <a:rPr lang="es-AR" sz="54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machine </a:t>
            </a:r>
            <a:r>
              <a:rPr lang="es-AR" sz="5400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learning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(aprendizaje automático)</a:t>
            </a:r>
          </a:p>
          <a:p>
            <a:pPr>
              <a:lnSpc>
                <a:spcPct val="100000"/>
              </a:lnSpc>
            </a:pP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6 Imagen" descr="TensorFlow — an Open Source Software Library for Machine Intelligence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2435225" y="5423384"/>
            <a:ext cx="18288000" cy="8292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Reconocimiento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,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ejemplos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39" y="3360540"/>
            <a:ext cx="22171271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Ejemplos de reconocimiento de imágenes (top 5 de porcentajes)</a:t>
            </a: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5761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Picture 2" descr="Resultado de imagen para cifar deep learni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978025" y="4343400"/>
            <a:ext cx="18669001" cy="937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Reconocimiento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, </a:t>
            </a:r>
            <a:r>
              <a:rPr lang="en-US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ejemplos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II</a:t>
            </a:r>
            <a:endParaRPr lang="en-US" sz="9600"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39" y="3360513"/>
            <a:ext cx="2209512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Ejemplos de reconocimiento de imágenes (1000 clases de </a:t>
            </a:r>
            <a:r>
              <a:rPr lang="es-AR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ImageNet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</a:t>
            </a: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5761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924" name="Picture 4" descr="Resultado de imagen para cifar deep learni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25625" y="4495800"/>
            <a:ext cx="18669001" cy="922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Proyecto</a:t>
            </a:r>
            <a:r>
              <a:rPr lang="en-US" sz="13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de I+D de la DGT</a:t>
            </a:r>
            <a:endParaRPr dirty="0"/>
          </a:p>
        </p:txBody>
      </p:sp>
      <p:sp>
        <p:nvSpPr>
          <p:cNvPr id="242" name="CustomShape 2"/>
          <p:cNvSpPr/>
          <p:nvPr/>
        </p:nvSpPr>
        <p:spPr>
          <a:xfrm>
            <a:off x="2111040" y="552744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2069280" y="38862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5" name="CustomShape 5"/>
          <p:cNvSpPr/>
          <p:nvPr/>
        </p:nvSpPr>
        <p:spPr>
          <a:xfrm>
            <a:off x="2069280" y="5434200"/>
            <a:ext cx="2097360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7" name="CustomShape 7"/>
          <p:cNvSpPr/>
          <p:nvPr/>
        </p:nvSpPr>
        <p:spPr>
          <a:xfrm>
            <a:off x="2067840" y="4409160"/>
            <a:ext cx="209736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6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Reconocimiento</a:t>
            </a:r>
            <a:r>
              <a:rPr lang="en-US" sz="6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6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automático</a:t>
            </a:r>
            <a:r>
              <a:rPr lang="en-US" sz="6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 </a:t>
            </a:r>
            <a:r>
              <a:rPr lang="en-US" sz="66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imágenes</a:t>
            </a:r>
            <a:r>
              <a:rPr lang="en-US" sz="6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6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obtenidas</a:t>
            </a:r>
            <a:r>
              <a:rPr lang="en-US" sz="6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on-line </a:t>
            </a:r>
            <a:r>
              <a:rPr lang="en-US" sz="66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desde</a:t>
            </a:r>
            <a:r>
              <a:rPr lang="en-US" sz="6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scanners de </a:t>
            </a:r>
            <a:r>
              <a:rPr lang="en-US" sz="66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equipaje</a:t>
            </a:r>
            <a:endParaRPr sz="6600" dirty="0"/>
          </a:p>
        </p:txBody>
      </p:sp>
      <p:sp>
        <p:nvSpPr>
          <p:cNvPr id="251" name="CustomShape 11"/>
          <p:cNvSpPr/>
          <p:nvPr/>
        </p:nvSpPr>
        <p:spPr>
          <a:xfrm>
            <a:off x="2069280" y="72390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6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Alerta</a:t>
            </a:r>
            <a:r>
              <a:rPr lang="en-US" sz="6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o </a:t>
            </a:r>
            <a:r>
              <a:rPr lang="en-US" sz="66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alarma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en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caso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corresponder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para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imágenes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identificadas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como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amenazas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(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artefactos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explosivos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armas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fuego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armas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blancas</a:t>
            </a:r>
            <a:r>
              <a:rPr lang="en-US" sz="6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etc.)</a:t>
            </a:r>
            <a:endParaRPr sz="6600" dirty="0"/>
          </a:p>
        </p:txBody>
      </p:sp>
      <p:sp>
        <p:nvSpPr>
          <p:cNvPr id="18" name="CustomShape 4"/>
          <p:cNvSpPr/>
          <p:nvPr/>
        </p:nvSpPr>
        <p:spPr>
          <a:xfrm>
            <a:off x="1292225" y="453528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4"/>
          <p:cNvSpPr/>
          <p:nvPr/>
        </p:nvSpPr>
        <p:spPr>
          <a:xfrm>
            <a:off x="1292225" y="738456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Scanners de </a:t>
            </a:r>
            <a:r>
              <a:rPr lang="en-US" sz="13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Equipaje</a:t>
            </a:r>
            <a:endParaRPr dirty="0"/>
          </a:p>
        </p:txBody>
      </p:sp>
      <p:pic>
        <p:nvPicPr>
          <p:cNvPr id="200" name="199 Imagen"/>
          <p:cNvPicPr/>
          <p:nvPr/>
        </p:nvPicPr>
        <p:blipFill>
          <a:blip r:embed="rId2" cstate="email"/>
          <a:stretch/>
        </p:blipFill>
        <p:spPr>
          <a:xfrm>
            <a:off x="682625" y="6858000"/>
            <a:ext cx="9085975" cy="6187440"/>
          </a:xfrm>
          <a:prstGeom prst="rect">
            <a:avLst/>
          </a:prstGeom>
          <a:ln>
            <a:noFill/>
          </a:ln>
        </p:spPr>
      </p:pic>
      <p:pic>
        <p:nvPicPr>
          <p:cNvPr id="6" name="Picture 2" descr="Resultado de imagen para scanvan 858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5313025" y="3476147"/>
            <a:ext cx="8654814" cy="6658453"/>
          </a:xfrm>
          <a:prstGeom prst="rect">
            <a:avLst/>
          </a:prstGeom>
          <a:noFill/>
        </p:spPr>
      </p:pic>
      <p:pic>
        <p:nvPicPr>
          <p:cNvPr id="199" name="198 Imagen"/>
          <p:cNvPicPr/>
          <p:nvPr/>
        </p:nvPicPr>
        <p:blipFill>
          <a:blip r:embed="rId4" cstate="email"/>
          <a:stretch/>
        </p:blipFill>
        <p:spPr>
          <a:xfrm>
            <a:off x="8588585" y="4162920"/>
            <a:ext cx="5352840" cy="4828680"/>
          </a:xfrm>
          <a:prstGeom prst="rect">
            <a:avLst/>
          </a:prstGeom>
          <a:ln>
            <a:noFill/>
          </a:ln>
        </p:spPr>
      </p:pic>
      <p:pic>
        <p:nvPicPr>
          <p:cNvPr id="201" name="200 Imagen"/>
          <p:cNvPicPr/>
          <p:nvPr/>
        </p:nvPicPr>
        <p:blipFill>
          <a:blip r:embed="rId5" cstate="email"/>
          <a:stretch/>
        </p:blipFill>
        <p:spPr>
          <a:xfrm>
            <a:off x="11338145" y="9339720"/>
            <a:ext cx="6794280" cy="4223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209 Imagen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2718"/>
          <a:stretch/>
        </p:blipFill>
        <p:spPr>
          <a:xfrm>
            <a:off x="13155010" y="5105400"/>
            <a:ext cx="11222640" cy="713232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516960" y="1146600"/>
            <a:ext cx="210783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Acerca</a:t>
            </a:r>
            <a:r>
              <a:rPr lang="en-US" sz="13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los </a:t>
            </a:r>
            <a:r>
              <a:rPr lang="en-US" sz="13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colores</a:t>
            </a:r>
            <a:endParaRPr dirty="0"/>
          </a:p>
        </p:txBody>
      </p:sp>
      <p:sp>
        <p:nvSpPr>
          <p:cNvPr id="209" name="CustomShape 2"/>
          <p:cNvSpPr/>
          <p:nvPr/>
        </p:nvSpPr>
        <p:spPr>
          <a:xfrm>
            <a:off x="1711440" y="3372840"/>
            <a:ext cx="12736080" cy="977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 marL="571680" indent="-571320">
              <a:lnSpc>
                <a:spcPct val="130000"/>
              </a:lnSpc>
            </a:pPr>
            <a:r>
              <a:rPr lang="en-US" sz="9600" b="1" strike="noStrike" spc="-1" dirty="0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AZUL</a:t>
            </a:r>
            <a:endParaRPr dirty="0"/>
          </a:p>
          <a:p>
            <a:pPr marL="571680" indent="-571320">
              <a:lnSpc>
                <a:spcPct val="130000"/>
              </a:lnSpc>
            </a:pP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	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Materiales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“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duros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”;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Metales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(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también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en NEGRO),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plásticos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duros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aleaciones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;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fuego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cuchillos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cables,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baterias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etc.</a:t>
            </a:r>
            <a:endParaRPr dirty="0"/>
          </a:p>
          <a:p>
            <a:pPr marL="571680" indent="-571320">
              <a:lnSpc>
                <a:spcPct val="130000"/>
              </a:lnSpc>
            </a:pPr>
            <a:endParaRPr dirty="0"/>
          </a:p>
          <a:p>
            <a:pPr marL="571680" indent="-571320">
              <a:lnSpc>
                <a:spcPct val="130000"/>
              </a:lnSpc>
              <a:buFont typeface="Wingdings" charset="2"/>
              <a:buChar char="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16960" y="1146600"/>
            <a:ext cx="210783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Acerca de los colores</a:t>
            </a:r>
            <a:endParaRPr/>
          </a:p>
        </p:txBody>
      </p:sp>
      <p:sp>
        <p:nvSpPr>
          <p:cNvPr id="212" name="CustomShape 2"/>
          <p:cNvSpPr/>
          <p:nvPr/>
        </p:nvSpPr>
        <p:spPr>
          <a:xfrm>
            <a:off x="1711440" y="3372840"/>
            <a:ext cx="12736080" cy="132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 marL="571680" indent="-571320">
              <a:lnSpc>
                <a:spcPct val="130000"/>
              </a:lnSpc>
            </a:pPr>
            <a:r>
              <a:rPr lang="en-US" sz="9600" b="1" strike="noStrike" spc="-1" dirty="0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NARANJA</a:t>
            </a:r>
            <a:endParaRPr dirty="0"/>
          </a:p>
          <a:p>
            <a:pPr marL="571680" indent="-571320">
              <a:lnSpc>
                <a:spcPct val="130000"/>
              </a:lnSpc>
            </a:pP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	Material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biológico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principalmente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; no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exclusivamente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natural;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cuero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comida,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dinamita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y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otros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explosivos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(no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plásticos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);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líquidos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5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geles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polvos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orgánicos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etc.</a:t>
            </a:r>
            <a:endParaRPr dirty="0"/>
          </a:p>
          <a:p>
            <a:pPr marL="571680" indent="-571320">
              <a:lnSpc>
                <a:spcPct val="130000"/>
              </a:lnSpc>
            </a:pPr>
            <a:endParaRPr dirty="0"/>
          </a:p>
          <a:p>
            <a:pPr marL="571680" indent="-571320">
              <a:lnSpc>
                <a:spcPct val="130000"/>
              </a:lnSpc>
            </a:pPr>
            <a:endParaRPr dirty="0"/>
          </a:p>
          <a:p>
            <a:pPr marL="571680" indent="-571320">
              <a:lnSpc>
                <a:spcPct val="130000"/>
              </a:lnSpc>
              <a:buFont typeface="Wingdings" charset="2"/>
              <a:buChar char=""/>
            </a:pPr>
            <a:endParaRPr dirty="0"/>
          </a:p>
        </p:txBody>
      </p:sp>
      <p:pic>
        <p:nvPicPr>
          <p:cNvPr id="213" name="212 Imagen"/>
          <p:cNvPicPr/>
          <p:nvPr/>
        </p:nvPicPr>
        <p:blipFill>
          <a:blip r:embed="rId2" cstate="email"/>
          <a:stretch/>
        </p:blipFill>
        <p:spPr>
          <a:xfrm>
            <a:off x="13970520" y="4663440"/>
            <a:ext cx="10132560" cy="784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16960" y="1146600"/>
            <a:ext cx="210783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Acerca de los colores</a:t>
            </a:r>
            <a:endParaRPr/>
          </a:p>
        </p:txBody>
      </p:sp>
      <p:sp>
        <p:nvSpPr>
          <p:cNvPr id="215" name="CustomShape 2"/>
          <p:cNvSpPr/>
          <p:nvPr/>
        </p:nvSpPr>
        <p:spPr>
          <a:xfrm>
            <a:off x="1711440" y="3372840"/>
            <a:ext cx="12827520" cy="977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 marL="571680" indent="-571320">
              <a:lnSpc>
                <a:spcPct val="130000"/>
              </a:lnSpc>
            </a:pPr>
            <a:r>
              <a:rPr lang="en-US" sz="9600" b="1" strike="noStrike" spc="-1" dirty="0">
                <a:solidFill>
                  <a:srgbClr val="99FF66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VERDE</a:t>
            </a:r>
            <a:endParaRPr dirty="0"/>
          </a:p>
          <a:p>
            <a:pPr marL="571680" indent="-571320">
              <a:lnSpc>
                <a:spcPct val="130000"/>
              </a:lnSpc>
            </a:pP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	</a:t>
            </a:r>
            <a:r>
              <a:rPr lang="en-US" sz="5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Aleaciones</a:t>
            </a:r>
            <a:r>
              <a:rPr 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menor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densidad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;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también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cerámicas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; no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orgánico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;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combinado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con AZUL en </a:t>
            </a:r>
            <a:r>
              <a:rPr lang="en-US" sz="5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dispositivos</a:t>
            </a:r>
            <a:r>
              <a:rPr lang="en-US" sz="5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electrónicos</a:t>
            </a:r>
            <a:r>
              <a:rPr 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.</a:t>
            </a:r>
            <a:endParaRPr dirty="0"/>
          </a:p>
          <a:p>
            <a:pPr marL="571680" indent="-571320">
              <a:lnSpc>
                <a:spcPct val="130000"/>
              </a:lnSpc>
            </a:pPr>
            <a:endParaRPr dirty="0"/>
          </a:p>
          <a:p>
            <a:pPr marL="571680" indent="-571320">
              <a:lnSpc>
                <a:spcPct val="130000"/>
              </a:lnSpc>
            </a:pPr>
            <a:r>
              <a:rPr lang="en-US" sz="4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endParaRPr dirty="0"/>
          </a:p>
        </p:txBody>
      </p:sp>
      <p:pic>
        <p:nvPicPr>
          <p:cNvPr id="216" name="215 Imagen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15636" t="2080" r="10849" b="3128"/>
          <a:stretch/>
        </p:blipFill>
        <p:spPr>
          <a:xfrm>
            <a:off x="13843440" y="4046760"/>
            <a:ext cx="9601200" cy="9294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Acerca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la PSA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9121" y="4953506"/>
            <a:ext cx="10743424" cy="67780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La Estructura Orgánica y Funcional de la PSA está integrada por una Estructura de Conducción y Administración, una Estructura Operacional y el Instituto Superior de Seguridad Aeroportuaria (ISSA)</a:t>
            </a:r>
            <a:r>
              <a:rPr lang="en-US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. </a:t>
            </a:r>
            <a:endParaRPr b="1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517313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009" name="Picture 1" descr="C:\Users\Ariel\Desktop\tmp-proyecto\ps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89025" y="3581400"/>
            <a:ext cx="8686800" cy="868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36920" y="1146600"/>
            <a:ext cx="2063340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Imágenes de ejemplo</a:t>
            </a:r>
            <a:endParaRPr/>
          </a:p>
        </p:txBody>
      </p:sp>
      <p:pic>
        <p:nvPicPr>
          <p:cNvPr id="203" name="202 Imagen"/>
          <p:cNvPicPr/>
          <p:nvPr/>
        </p:nvPicPr>
        <p:blipFill>
          <a:blip r:embed="rId2" cstate="email"/>
          <a:stretch/>
        </p:blipFill>
        <p:spPr>
          <a:xfrm>
            <a:off x="1096200" y="4098240"/>
            <a:ext cx="7316280" cy="3657600"/>
          </a:xfrm>
          <a:prstGeom prst="rect">
            <a:avLst/>
          </a:prstGeom>
          <a:ln>
            <a:noFill/>
          </a:ln>
        </p:spPr>
      </p:pic>
      <p:pic>
        <p:nvPicPr>
          <p:cNvPr id="204" name="203 Imagen"/>
          <p:cNvPicPr/>
          <p:nvPr/>
        </p:nvPicPr>
        <p:blipFill>
          <a:blip r:embed="rId3" cstate="email"/>
          <a:stretch/>
        </p:blipFill>
        <p:spPr>
          <a:xfrm>
            <a:off x="8994600" y="7495200"/>
            <a:ext cx="6910200" cy="6242400"/>
          </a:xfrm>
          <a:prstGeom prst="rect">
            <a:avLst/>
          </a:prstGeom>
          <a:ln>
            <a:noFill/>
          </a:ln>
        </p:spPr>
      </p:pic>
      <p:pic>
        <p:nvPicPr>
          <p:cNvPr id="205" name="204 Imagen"/>
          <p:cNvPicPr/>
          <p:nvPr/>
        </p:nvPicPr>
        <p:blipFill>
          <a:blip r:embed="rId4" cstate="email"/>
          <a:stretch/>
        </p:blipFill>
        <p:spPr>
          <a:xfrm>
            <a:off x="1371600" y="8473320"/>
            <a:ext cx="6162480" cy="4475160"/>
          </a:xfrm>
          <a:prstGeom prst="rect">
            <a:avLst/>
          </a:prstGeom>
          <a:ln>
            <a:noFill/>
          </a:ln>
        </p:spPr>
      </p:pic>
      <p:pic>
        <p:nvPicPr>
          <p:cNvPr id="206" name="205 Imagen"/>
          <p:cNvPicPr/>
          <p:nvPr/>
        </p:nvPicPr>
        <p:blipFill>
          <a:blip r:embed="rId5" cstate="email"/>
          <a:stretch/>
        </p:blipFill>
        <p:spPr>
          <a:xfrm>
            <a:off x="9138600" y="3461040"/>
            <a:ext cx="6766200" cy="4510800"/>
          </a:xfrm>
          <a:prstGeom prst="rect">
            <a:avLst/>
          </a:prstGeom>
          <a:ln>
            <a:noFill/>
          </a:ln>
        </p:spPr>
      </p:pic>
      <p:pic>
        <p:nvPicPr>
          <p:cNvPr id="207" name="206 Imagen"/>
          <p:cNvPicPr/>
          <p:nvPr/>
        </p:nvPicPr>
        <p:blipFill>
          <a:blip r:embed="rId6" cstate="email"/>
          <a:stretch/>
        </p:blipFill>
        <p:spPr>
          <a:xfrm>
            <a:off x="16439760" y="3840480"/>
            <a:ext cx="6669000" cy="942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Otras experiencias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39" y="3589166"/>
            <a:ext cx="22247471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Aplicación en imágenes de </a:t>
            </a:r>
            <a:r>
              <a:rPr lang="es-AR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scanners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(artículos académicos y </a:t>
            </a:r>
            <a:r>
              <a:rPr lang="es-AR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datasets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5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endParaRPr lang="es-AR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</a:endParaRP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28" name="CustomShape 4"/>
          <p:cNvSpPr/>
          <p:nvPr/>
        </p:nvSpPr>
        <p:spPr>
          <a:xfrm>
            <a:off x="544320" y="380477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444625" y="4602480"/>
            <a:ext cx="7924800" cy="911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9521825" y="5105400"/>
            <a:ext cx="14478000" cy="861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Otros </a:t>
            </a:r>
            <a:r>
              <a:rPr lang="es-AR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datasets</a:t>
            </a:r>
            <a:endParaRPr dirty="0"/>
          </a:p>
        </p:txBody>
      </p:sp>
      <p:sp>
        <p:nvSpPr>
          <p:cNvPr id="251" name="CustomShape 11"/>
          <p:cNvSpPr/>
          <p:nvPr/>
        </p:nvSpPr>
        <p:spPr>
          <a:xfrm>
            <a:off x="1383480" y="337032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GDXray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– GRIMA database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endParaRPr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ustomShape 4"/>
          <p:cNvSpPr/>
          <p:nvPr/>
        </p:nvSpPr>
        <p:spPr>
          <a:xfrm>
            <a:off x="606425" y="355836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16252" b="35417"/>
          <a:stretch>
            <a:fillRect/>
          </a:stretch>
        </p:blipFill>
        <p:spPr bwMode="auto">
          <a:xfrm>
            <a:off x="454025" y="4572000"/>
            <a:ext cx="16696403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4817" t="20833" r="38287" b="34375"/>
          <a:stretch>
            <a:fillRect/>
          </a:stretch>
        </p:blipFill>
        <p:spPr bwMode="auto">
          <a:xfrm>
            <a:off x="14170025" y="1295400"/>
            <a:ext cx="9936125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stomShape 4"/>
          <p:cNvSpPr/>
          <p:nvPr/>
        </p:nvSpPr>
        <p:spPr>
          <a:xfrm>
            <a:off x="606425" y="355836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6 Imagen" descr="B0009_0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4343400"/>
            <a:ext cx="12417425" cy="9171040"/>
          </a:xfrm>
          <a:prstGeom prst="rect">
            <a:avLst/>
          </a:prstGeom>
        </p:spPr>
      </p:pic>
      <p:pic>
        <p:nvPicPr>
          <p:cNvPr id="8" name="7 Imagen" descr="B0048_02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40816" y="1752600"/>
            <a:ext cx="10111409" cy="8305800"/>
          </a:xfrm>
          <a:prstGeom prst="rect">
            <a:avLst/>
          </a:prstGeom>
        </p:spPr>
      </p:pic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Otros </a:t>
            </a:r>
            <a:r>
              <a:rPr lang="es-AR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datasets</a:t>
            </a: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 (II)</a:t>
            </a:r>
            <a:endParaRPr dirty="0"/>
          </a:p>
        </p:txBody>
      </p:sp>
      <p:sp>
        <p:nvSpPr>
          <p:cNvPr id="251" name="CustomShape 11"/>
          <p:cNvSpPr/>
          <p:nvPr/>
        </p:nvSpPr>
        <p:spPr>
          <a:xfrm>
            <a:off x="1383480" y="337032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GDXray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– GRIMA database – </a:t>
            </a:r>
            <a:r>
              <a:rPr lang="en-US" sz="5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armas</a:t>
            </a:r>
            <a:r>
              <a:rPr lang="en-US" sz="5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5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fuego</a:t>
            </a:r>
            <a:endParaRPr lang="en-US" sz="54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>
              <a:lnSpc>
                <a:spcPct val="100000"/>
              </a:lnSpc>
            </a:pP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endParaRPr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8 Imagen" descr="B0048_01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5625" y="8153400"/>
            <a:ext cx="64008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Nuestros </a:t>
            </a:r>
            <a:r>
              <a:rPr lang="es-AR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experimientos</a:t>
            </a:r>
            <a:endParaRPr dirty="0"/>
          </a:p>
        </p:txBody>
      </p:sp>
      <p:sp>
        <p:nvSpPr>
          <p:cNvPr id="251" name="CustomShape 11"/>
          <p:cNvSpPr/>
          <p:nvPr/>
        </p:nvSpPr>
        <p:spPr>
          <a:xfrm>
            <a:off x="2069280" y="49530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Pruebas</a:t>
            </a:r>
            <a:r>
              <a:rPr lang="en-US" sz="8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8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aplicabilidad</a:t>
            </a:r>
            <a:r>
              <a:rPr lang="en-US" sz="8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la </a:t>
            </a:r>
            <a:r>
              <a:rPr lang="en-US" sz="8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tecnología</a:t>
            </a:r>
            <a:r>
              <a:rPr lang="en-US" sz="8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Google, </a:t>
            </a:r>
            <a:r>
              <a:rPr lang="en-US" sz="8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realizadas</a:t>
            </a:r>
            <a:r>
              <a:rPr lang="en-US" sz="8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con </a:t>
            </a:r>
            <a:r>
              <a:rPr lang="en-US" sz="8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imágenes</a:t>
            </a:r>
            <a:r>
              <a:rPr lang="en-US" sz="8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para</a:t>
            </a:r>
            <a:r>
              <a:rPr lang="en-US" sz="8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entrenamiento</a:t>
            </a:r>
            <a:r>
              <a:rPr lang="en-US" sz="8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incluidas</a:t>
            </a:r>
            <a:r>
              <a:rPr lang="en-US" sz="8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en </a:t>
            </a:r>
            <a:r>
              <a:rPr lang="en-US" sz="8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las</a:t>
            </a:r>
            <a:r>
              <a:rPr lang="en-US" sz="8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máquinas</a:t>
            </a:r>
            <a:r>
              <a:rPr lang="en-US" sz="8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(</a:t>
            </a:r>
            <a:r>
              <a:rPr lang="en-US" sz="8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positivos</a:t>
            </a:r>
            <a:r>
              <a:rPr lang="en-US" sz="8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).</a:t>
            </a:r>
          </a:p>
          <a:p>
            <a:pPr>
              <a:lnSpc>
                <a:spcPct val="100000"/>
              </a:lnSpc>
            </a:pP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endParaRPr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ustomShape 4"/>
          <p:cNvSpPr/>
          <p:nvPr/>
        </p:nvSpPr>
        <p:spPr>
          <a:xfrm>
            <a:off x="1292225" y="535212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Nuestras muestras</a:t>
            </a:r>
            <a:endParaRPr dirty="0"/>
          </a:p>
        </p:txBody>
      </p:sp>
      <p:sp>
        <p:nvSpPr>
          <p:cNvPr id="253" name="CustomShape 13"/>
          <p:cNvSpPr/>
          <p:nvPr/>
        </p:nvSpPr>
        <p:spPr>
          <a:xfrm>
            <a:off x="530225" y="5791200"/>
            <a:ext cx="20973600" cy="21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Descarte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duplicados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y no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aplicables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recorte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imágenes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con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artefactos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explosivos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para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el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aumento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del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número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muestras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negativas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rotación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en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diferentes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ángulos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48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cambios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tamaño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de </a:t>
            </a:r>
            <a:r>
              <a:rPr lang="en-US" sz="4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calidad</a:t>
            </a:r>
            <a:r>
              <a:rPr lang="en-US" sz="4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etc.</a:t>
            </a:r>
          </a:p>
        </p:txBody>
      </p:sp>
      <p:sp>
        <p:nvSpPr>
          <p:cNvPr id="7" name="CustomShape 13"/>
          <p:cNvSpPr/>
          <p:nvPr/>
        </p:nvSpPr>
        <p:spPr>
          <a:xfrm>
            <a:off x="2027880" y="8719800"/>
            <a:ext cx="20973600" cy="21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7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Artefactos Explosivos combinados:			</a:t>
            </a:r>
            <a:r>
              <a:rPr lang="es-AR" sz="7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 4800</a:t>
            </a:r>
            <a:endParaRPr sz="7200" b="1" dirty="0"/>
          </a:p>
        </p:txBody>
      </p:sp>
      <p:sp>
        <p:nvSpPr>
          <p:cNvPr id="8" name="CustomShape 4"/>
          <p:cNvSpPr/>
          <p:nvPr/>
        </p:nvSpPr>
        <p:spPr>
          <a:xfrm>
            <a:off x="1292225" y="90246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13"/>
          <p:cNvSpPr/>
          <p:nvPr/>
        </p:nvSpPr>
        <p:spPr>
          <a:xfrm>
            <a:off x="2027880" y="9786600"/>
            <a:ext cx="20973600" cy="21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7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Armas de Fuego apartadas: 						</a:t>
            </a:r>
            <a:r>
              <a:rPr lang="es-AR" sz="7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 2160</a:t>
            </a:r>
            <a:endParaRPr sz="7200" b="1" dirty="0"/>
          </a:p>
        </p:txBody>
      </p:sp>
      <p:sp>
        <p:nvSpPr>
          <p:cNvPr id="12" name="CustomShape 4"/>
          <p:cNvSpPr/>
          <p:nvPr/>
        </p:nvSpPr>
        <p:spPr>
          <a:xfrm>
            <a:off x="1292225" y="1005084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3"/>
          <p:cNvSpPr/>
          <p:nvPr/>
        </p:nvSpPr>
        <p:spPr>
          <a:xfrm>
            <a:off x="2027880" y="11005800"/>
            <a:ext cx="20973600" cy="21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b="1" dirty="0"/>
          </a:p>
        </p:txBody>
      </p:sp>
      <p:sp>
        <p:nvSpPr>
          <p:cNvPr id="15" name="14 Rectángulo"/>
          <p:cNvSpPr/>
          <p:nvPr/>
        </p:nvSpPr>
        <p:spPr>
          <a:xfrm>
            <a:off x="682625" y="3887450"/>
            <a:ext cx="22631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Cantidades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luego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pre-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procesamiento</a:t>
            </a:r>
            <a:endParaRPr lang="en-US" sz="8800" b="1" i="1" dirty="0"/>
          </a:p>
        </p:txBody>
      </p:sp>
      <p:sp>
        <p:nvSpPr>
          <p:cNvPr id="16" name="CustomShape 13"/>
          <p:cNvSpPr/>
          <p:nvPr/>
        </p:nvSpPr>
        <p:spPr>
          <a:xfrm>
            <a:off x="2027880" y="10929600"/>
            <a:ext cx="20973600" cy="21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7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Equipaje general (negativos): 					</a:t>
            </a:r>
            <a:r>
              <a:rPr lang="es-AR" sz="7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 1500</a:t>
            </a:r>
            <a:endParaRPr sz="7200" b="1" dirty="0"/>
          </a:p>
        </p:txBody>
      </p:sp>
      <p:sp>
        <p:nvSpPr>
          <p:cNvPr id="17" name="CustomShape 4"/>
          <p:cNvSpPr/>
          <p:nvPr/>
        </p:nvSpPr>
        <p:spPr>
          <a:xfrm>
            <a:off x="1292225" y="1119384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Nuestras muestras II</a:t>
            </a:r>
            <a:endParaRPr dirty="0"/>
          </a:p>
        </p:txBody>
      </p:sp>
      <p:sp>
        <p:nvSpPr>
          <p:cNvPr id="253" name="CustomShape 13"/>
          <p:cNvSpPr/>
          <p:nvPr/>
        </p:nvSpPr>
        <p:spPr>
          <a:xfrm>
            <a:off x="530225" y="6096000"/>
            <a:ext cx="22860000" cy="647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7200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Dadas las muestras con que contamos al momento, se evaluará el entrenamiento, validación y verificación con </a:t>
            </a:r>
            <a:r>
              <a:rPr lang="es-AR" sz="7200" b="1" spc="-1" dirty="0" smtClean="0"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tres clases </a:t>
            </a:r>
            <a:r>
              <a:rPr lang="es-AR" sz="7200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(explosivos, armas de fuego, negativos); con el </a:t>
            </a:r>
            <a:r>
              <a:rPr lang="es-AR" sz="7200" b="1" spc="-1" dirty="0" smtClean="0"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objetivo </a:t>
            </a:r>
            <a:r>
              <a:rPr lang="es-AR" sz="7200" b="1" spc="-1" smtClean="0"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principal </a:t>
            </a:r>
            <a:r>
              <a:rPr lang="es-AR" sz="7200" spc="-1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 </a:t>
            </a:r>
            <a:r>
              <a:rPr lang="es-AR" sz="7200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reconocer artefactos </a:t>
            </a:r>
            <a:r>
              <a:rPr lang="es-AR" sz="7200" b="1" spc="-1" dirty="0" smtClean="0"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explosivos</a:t>
            </a:r>
            <a:r>
              <a:rPr lang="es-AR" sz="7200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.</a:t>
            </a:r>
            <a:endParaRPr lang="en-US" sz="7200" spc="-1" dirty="0" smtClean="0">
              <a:solidFill>
                <a:schemeClr val="bg1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682625" y="3887450"/>
            <a:ext cx="22631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Alcance de primeros experimentos</a:t>
            </a:r>
            <a:endParaRPr lang="en-US" sz="88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Ejemplos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art.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explosivos</a:t>
            </a: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14821025" y="4129146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4"/>
          <p:cNvSpPr/>
          <p:nvPr/>
        </p:nvSpPr>
        <p:spPr>
          <a:xfrm>
            <a:off x="301625" y="4129146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2164" name="Picture 4" descr="C:\Users\Ariel\Desktop\imagenes-psa\IMAGENES RX SCAN VAN 8585 (PATIO DE VALIJAS)\EXPLOSIVOS\OP1SHETCCS_A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30225" y="5151120"/>
            <a:ext cx="6400800" cy="6583680"/>
          </a:xfrm>
          <a:prstGeom prst="rect">
            <a:avLst/>
          </a:prstGeom>
          <a:noFill/>
        </p:spPr>
      </p:pic>
      <p:pic>
        <p:nvPicPr>
          <p:cNvPr id="92165" name="Picture 5" descr="C:\Users\Ariel\Desktop\imagenes-psa\IMAGENES RX SCAN VAN 8585 (PATIO DE VALIJAS)\EXPLOSIVOS\OP6BULACAAA_A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321425" y="4038600"/>
            <a:ext cx="7370523" cy="7797800"/>
          </a:xfrm>
          <a:prstGeom prst="rect">
            <a:avLst/>
          </a:prstGeom>
          <a:noFill/>
        </p:spPr>
      </p:pic>
      <p:pic>
        <p:nvPicPr>
          <p:cNvPr id="92166" name="Picture 6" descr="C:\Users\Ariel\Desktop\imagenes-psa\6046 SI PREEMBARQUE 24-11\ARTEFACTOS EXPLOSIVOS\DYNTC9V_A_A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4703425" y="6263054"/>
            <a:ext cx="4495800" cy="5014546"/>
          </a:xfrm>
          <a:prstGeom prst="rect">
            <a:avLst/>
          </a:prstGeom>
          <a:noFill/>
        </p:spPr>
      </p:pic>
      <p:pic>
        <p:nvPicPr>
          <p:cNvPr id="92167" name="Picture 7" descr="C:\Users\Ariel\Desktop\imagenes-psa\6046 SI PREEMBARQUE 24-11\ARTEFACTOS EXPLOSIVOS\DYNTC9V_E_A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1485225" y="4535557"/>
            <a:ext cx="2438400" cy="6361043"/>
          </a:xfrm>
          <a:prstGeom prst="rect">
            <a:avLst/>
          </a:prstGeom>
          <a:noFill/>
        </p:spPr>
      </p:pic>
      <p:pic>
        <p:nvPicPr>
          <p:cNvPr id="92168" name="Picture 8" descr="C:\Users\Ariel\Desktop\imagenes-psa\6046 SI PREEMBARQUE 24-11\ARTEFACTOS EXPLOSIVOS\DYNTCPP_A_A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8970625" y="3855720"/>
            <a:ext cx="2895600" cy="5212080"/>
          </a:xfrm>
          <a:prstGeom prst="rect">
            <a:avLst/>
          </a:prstGeom>
          <a:noFill/>
        </p:spPr>
      </p:pic>
      <p:sp>
        <p:nvSpPr>
          <p:cNvPr id="13" name="CustomShape 3"/>
          <p:cNvSpPr/>
          <p:nvPr/>
        </p:nvSpPr>
        <p:spPr>
          <a:xfrm rot="2400">
            <a:off x="1216084" y="11818687"/>
            <a:ext cx="22021841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Materiales explosivos (C-4, Dinamita, </a:t>
            </a:r>
            <a:r>
              <a:rPr lang="es-AR" sz="5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Semtex</a:t>
            </a: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etc.); temporizadores, baterías y tren de carga</a:t>
            </a:r>
            <a:endParaRPr b="1"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41" y="3966602"/>
            <a:ext cx="1203668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SCANNER PSA #1</a:t>
            </a:r>
            <a:endParaRPr dirty="0"/>
          </a:p>
        </p:txBody>
      </p:sp>
      <p:sp>
        <p:nvSpPr>
          <p:cNvPr id="8" name="CustomShape 3"/>
          <p:cNvSpPr/>
          <p:nvPr/>
        </p:nvSpPr>
        <p:spPr>
          <a:xfrm rot="2400">
            <a:off x="15620050" y="3974635"/>
            <a:ext cx="9141457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SCANNER PSA #2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Ejemplos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armas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fuego</a:t>
            </a:r>
            <a:endParaRPr dirty="0"/>
          </a:p>
        </p:txBody>
      </p:sp>
      <p:pic>
        <p:nvPicPr>
          <p:cNvPr id="15" name="14 Imagen" descr="9FEG_A_A.tif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0131425" y="3809999"/>
            <a:ext cx="1828800" cy="4418577"/>
          </a:xfrm>
          <a:prstGeom prst="rect">
            <a:avLst/>
          </a:prstGeom>
        </p:spPr>
      </p:pic>
      <p:pic>
        <p:nvPicPr>
          <p:cNvPr id="16" name="15 Imagen" descr="9BRY59_B_A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063625" y="3581399"/>
            <a:ext cx="3810000" cy="4787435"/>
          </a:xfrm>
          <a:prstGeom prst="rect">
            <a:avLst/>
          </a:prstGeom>
        </p:spPr>
      </p:pic>
      <p:pic>
        <p:nvPicPr>
          <p:cNvPr id="17" name="16 Imagen" descr="9TKV_A.tif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5483225" y="3414252"/>
            <a:ext cx="3886200" cy="6644148"/>
          </a:xfrm>
          <a:prstGeom prst="rect">
            <a:avLst/>
          </a:prstGeom>
        </p:spPr>
      </p:pic>
      <p:pic>
        <p:nvPicPr>
          <p:cNvPr id="20" name="19 Imagen" descr="22LRCOLBS_A_A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758825" y="7270377"/>
            <a:ext cx="4648200" cy="4921623"/>
          </a:xfrm>
          <a:prstGeom prst="rect">
            <a:avLst/>
          </a:prstGeom>
        </p:spPr>
      </p:pic>
      <p:pic>
        <p:nvPicPr>
          <p:cNvPr id="21" name="20 Imagen" descr="12GAM12GPM_A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6084550" y="4343400"/>
            <a:ext cx="8293100" cy="7315200"/>
          </a:xfrm>
          <a:prstGeom prst="rect">
            <a:avLst/>
          </a:prstGeom>
        </p:spPr>
      </p:pic>
      <p:pic>
        <p:nvPicPr>
          <p:cNvPr id="14" name="13 Imagen" descr="9BER92FS_A.jp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7845425" y="7467600"/>
            <a:ext cx="4191000" cy="4388688"/>
          </a:xfrm>
          <a:prstGeom prst="rect">
            <a:avLst/>
          </a:prstGeom>
        </p:spPr>
      </p:pic>
      <p:pic>
        <p:nvPicPr>
          <p:cNvPr id="19" name="18 Imagen" descr="9HKVP70_B_A.tif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2112625" y="3657600"/>
            <a:ext cx="6141427" cy="6705600"/>
          </a:xfrm>
          <a:prstGeom prst="rect">
            <a:avLst/>
          </a:prstGeom>
        </p:spPr>
      </p:pic>
      <p:pic>
        <p:nvPicPr>
          <p:cNvPr id="18" name="17 Imagen" descr="9MMUP_A_A.tif"/>
          <p:cNvPicPr>
            <a:picLocks noChangeAspect="1"/>
          </p:cNvPicPr>
          <p:nvPr/>
        </p:nvPicPr>
        <p:blipFill>
          <a:blip r:embed="rId9" cstate="email"/>
          <a:srcRect/>
          <a:stretch>
            <a:fillRect/>
          </a:stretch>
        </p:blipFill>
        <p:spPr>
          <a:xfrm>
            <a:off x="17294225" y="4724400"/>
            <a:ext cx="3733800" cy="2228850"/>
          </a:xfrm>
          <a:prstGeom prst="rect">
            <a:avLst/>
          </a:prstGeom>
        </p:spPr>
      </p:pic>
      <p:sp>
        <p:nvSpPr>
          <p:cNvPr id="13" name="CustomShape 3"/>
          <p:cNvSpPr/>
          <p:nvPr/>
        </p:nvSpPr>
        <p:spPr>
          <a:xfrm rot="2400">
            <a:off x="2740341" y="11817890"/>
            <a:ext cx="19735893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Armas de fuego: 357, 9mm, 38, 22, … de diferentes fabricantes (Magnum, </a:t>
            </a:r>
            <a:r>
              <a:rPr lang="es-AR" sz="54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Bersa</a:t>
            </a: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Colt, etc.)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38" y="3727379"/>
            <a:ext cx="22704629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ESTIMACIONES SOBRE CONJUNTO DE </a:t>
            </a: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ENTRENAMIENTO</a:t>
            </a:r>
          </a:p>
          <a:p>
            <a:pPr>
              <a:lnSpc>
                <a:spcPct val="100000"/>
              </a:lnSpc>
            </a:pPr>
            <a:r>
              <a:rPr lang="es-A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										(80% de las muestras, luego de 4-20K</a:t>
            </a:r>
          </a:p>
          <a:p>
            <a:pPr lvl="3"/>
            <a:r>
              <a:rPr lang="es-A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									 iteraciones de entrenamiento, con</a:t>
            </a:r>
          </a:p>
          <a:p>
            <a:pPr lvl="3"/>
            <a:r>
              <a:rPr lang="es-A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									 diferentes parámetros de aprendizaje)</a:t>
            </a:r>
            <a:endParaRPr sz="4800" dirty="0"/>
          </a:p>
        </p:txBody>
      </p:sp>
      <p:sp>
        <p:nvSpPr>
          <p:cNvPr id="10" name="CustomShape 4"/>
          <p:cNvSpPr/>
          <p:nvPr/>
        </p:nvSpPr>
        <p:spPr>
          <a:xfrm>
            <a:off x="301625" y="3886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3"/>
          <p:cNvSpPr/>
          <p:nvPr/>
        </p:nvSpPr>
        <p:spPr>
          <a:xfrm rot="2400">
            <a:off x="1066438" y="7018219"/>
            <a:ext cx="22399925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SOBRE CONJUNTO DE </a:t>
            </a: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VALIDACIÓN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										</a:t>
            </a:r>
            <a:r>
              <a:rPr lang="es-A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(10% de las muestras, que validan														  el entrenamiento en cada iteración)</a:t>
            </a:r>
            <a:endParaRPr sz="4800" dirty="0"/>
          </a:p>
        </p:txBody>
      </p:sp>
      <p:sp>
        <p:nvSpPr>
          <p:cNvPr id="13" name="CustomShape 4"/>
          <p:cNvSpPr/>
          <p:nvPr/>
        </p:nvSpPr>
        <p:spPr>
          <a:xfrm>
            <a:off x="301625" y="7177147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3"/>
          <p:cNvSpPr/>
          <p:nvPr/>
        </p:nvSpPr>
        <p:spPr>
          <a:xfrm rot="2400">
            <a:off x="1066439" y="10210417"/>
            <a:ext cx="19885331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VERFICACIÓN FINAL 			</a:t>
            </a:r>
          </a:p>
          <a:p>
            <a:pPr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										</a:t>
            </a:r>
            <a:r>
              <a:rPr lang="es-A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(10% de las muestras dejadas de lado</a:t>
            </a:r>
          </a:p>
          <a:p>
            <a:pPr>
              <a:lnSpc>
                <a:spcPct val="100000"/>
              </a:lnSpc>
            </a:pPr>
            <a:r>
              <a:rPr lang="es-A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										 hasta esta última verificación final)</a:t>
            </a:r>
            <a:endParaRPr sz="4800" dirty="0"/>
          </a:p>
        </p:txBody>
      </p:sp>
      <p:sp>
        <p:nvSpPr>
          <p:cNvPr id="15" name="CustomShape 4"/>
          <p:cNvSpPr/>
          <p:nvPr/>
        </p:nvSpPr>
        <p:spPr>
          <a:xfrm>
            <a:off x="301625" y="10370222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3"/>
          <p:cNvSpPr/>
          <p:nvPr/>
        </p:nvSpPr>
        <p:spPr>
          <a:xfrm rot="2400">
            <a:off x="1521143" y="4881002"/>
            <a:ext cx="1203668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9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Montserrat"/>
                <a:cs typeface="Times New Roman"/>
              </a:rPr>
              <a:t>≈ </a:t>
            </a:r>
            <a:r>
              <a:rPr lang="es-AR" sz="9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95 – 100 %</a:t>
            </a:r>
            <a:endParaRPr sz="9600" b="1" dirty="0"/>
          </a:p>
        </p:txBody>
      </p:sp>
      <p:sp>
        <p:nvSpPr>
          <p:cNvPr id="18" name="CustomShape 3"/>
          <p:cNvSpPr/>
          <p:nvPr/>
        </p:nvSpPr>
        <p:spPr>
          <a:xfrm rot="2400">
            <a:off x="1521143" y="8074079"/>
            <a:ext cx="1203668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9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Montserrat"/>
                <a:cs typeface="Times New Roman"/>
              </a:rPr>
              <a:t>≈ </a:t>
            </a:r>
            <a:r>
              <a:rPr lang="es-AR" sz="9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89 – 98 %</a:t>
            </a:r>
            <a:endParaRPr sz="9600" b="1" dirty="0"/>
          </a:p>
        </p:txBody>
      </p:sp>
      <p:sp>
        <p:nvSpPr>
          <p:cNvPr id="20" name="CustomShape 3"/>
          <p:cNvSpPr/>
          <p:nvPr/>
        </p:nvSpPr>
        <p:spPr>
          <a:xfrm rot="2400">
            <a:off x="1521361" y="11274478"/>
            <a:ext cx="1203668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9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Montserrat"/>
                <a:cs typeface="Times New Roman"/>
              </a:rPr>
              <a:t>≈ </a:t>
            </a:r>
            <a:r>
              <a:rPr lang="es-AR" sz="96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84 – 90 %</a:t>
            </a:r>
            <a:endParaRPr sz="9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Acerca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la DGT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6" y="4728628"/>
            <a:ext cx="12115077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La </a:t>
            </a:r>
            <a:r>
              <a:rPr lang="es-ES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Dirección de Gestión Tecnológica</a:t>
            </a:r>
            <a:r>
              <a:rPr lang="es-ES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abocada a </a:t>
            </a:r>
            <a:r>
              <a:rPr lang="es-ES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administrar, desarrollar, proveer y controlar</a:t>
            </a:r>
            <a:r>
              <a:rPr lang="es-ES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los bienes y servicios de apoyo administrativo-informáticos, tecnológicos y de comunicaciones para el proceso de datos y acceso a la información, </a:t>
            </a:r>
            <a:r>
              <a:rPr lang="es-ES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así como investigar e implementar </a:t>
            </a:r>
            <a:r>
              <a:rPr lang="es-ES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tecnologías de vanguardia que garanticen la disponibilidad, integridad y confiabilidad de la información. </a:t>
            </a:r>
            <a:r>
              <a:rPr lang="es-ES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(Resolución del Ministerio de Seguridad N° 1015/12)</a:t>
            </a:r>
            <a:endParaRPr sz="4800" b="1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4947773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618" name="Picture 2" descr="Resultado de imagen para technology datacen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95425" y="5200650"/>
            <a:ext cx="9118600" cy="683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II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39" y="3726928"/>
            <a:ext cx="21409388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Sobre ≈ 60 imágenes obtenidas desde Internet (sólo para ejemplo, muestra no representativa)</a:t>
            </a:r>
            <a:endParaRPr dirty="0"/>
          </a:p>
        </p:txBody>
      </p:sp>
      <p:sp>
        <p:nvSpPr>
          <p:cNvPr id="10" name="CustomShape 4"/>
          <p:cNvSpPr/>
          <p:nvPr/>
        </p:nvSpPr>
        <p:spPr>
          <a:xfrm>
            <a:off x="301625" y="3886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" name="16 Imagen" descr="x ray baggage   Buscar con Google.pn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16025" y="5486400"/>
            <a:ext cx="195072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II…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40" y="3724719"/>
            <a:ext cx="15084684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Ejemplo de arma de fuego detectada (nótense coloreado diferente al utilizado para entrenar)</a:t>
            </a:r>
            <a:endParaRPr dirty="0"/>
          </a:p>
        </p:txBody>
      </p:sp>
      <p:sp>
        <p:nvSpPr>
          <p:cNvPr id="10" name="CustomShape 4"/>
          <p:cNvSpPr/>
          <p:nvPr/>
        </p:nvSpPr>
        <p:spPr>
          <a:xfrm>
            <a:off x="301625" y="3886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188" name="Picture 4" descr="Resultado de imagen para image check green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742025" y="3429000"/>
            <a:ext cx="3810000" cy="4410490"/>
          </a:xfrm>
          <a:prstGeom prst="rect">
            <a:avLst/>
          </a:prstGeom>
          <a:noFill/>
        </p:spPr>
      </p:pic>
      <p:sp>
        <p:nvSpPr>
          <p:cNvPr id="11" name="CustomShape 3"/>
          <p:cNvSpPr/>
          <p:nvPr/>
        </p:nvSpPr>
        <p:spPr>
          <a:xfrm rot="2400">
            <a:off x="13407282" y="8080711"/>
            <a:ext cx="10060526" cy="39553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Resultados obtenidos: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 de fuego: 0.483506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Negativo: 0.352464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Explosivo: 0.16403</a:t>
            </a:r>
          </a:p>
          <a:p>
            <a:pPr algn="r">
              <a:lnSpc>
                <a:spcPct val="100000"/>
              </a:lnSpc>
            </a:pPr>
            <a:endParaRPr b="1" dirty="0"/>
          </a:p>
        </p:txBody>
      </p:sp>
      <p:pic>
        <p:nvPicPr>
          <p:cNvPr id="8" name="7 Imagen" descr="imagen42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520825" y="5543402"/>
            <a:ext cx="9829800" cy="8172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II…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40" y="3724427"/>
            <a:ext cx="14246536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Ejemplo de arma de fuego NO detectada</a:t>
            </a:r>
            <a:endParaRPr dirty="0"/>
          </a:p>
        </p:txBody>
      </p:sp>
      <p:sp>
        <p:nvSpPr>
          <p:cNvPr id="10" name="CustomShape 4"/>
          <p:cNvSpPr/>
          <p:nvPr/>
        </p:nvSpPr>
        <p:spPr>
          <a:xfrm>
            <a:off x="301625" y="3886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400">
            <a:off x="13407282" y="8080711"/>
            <a:ext cx="10060526" cy="39553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Resultados obtenidos: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Negativo: 0.929265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Explosivo: 0.0671237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 de fuego: 0.00361099</a:t>
            </a:r>
          </a:p>
          <a:p>
            <a:pPr algn="r">
              <a:lnSpc>
                <a:spcPct val="100000"/>
              </a:lnSpc>
            </a:pPr>
            <a:endParaRPr b="1" dirty="0"/>
          </a:p>
        </p:txBody>
      </p:sp>
      <p:pic>
        <p:nvPicPr>
          <p:cNvPr id="12" name="Picture 6" descr="Resultado de imagen para image red x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513425" y="3581400"/>
            <a:ext cx="3962400" cy="3962401"/>
          </a:xfrm>
          <a:prstGeom prst="rect">
            <a:avLst/>
          </a:prstGeom>
          <a:noFill/>
        </p:spPr>
      </p:pic>
      <p:pic>
        <p:nvPicPr>
          <p:cNvPr id="13" name="12 Imagen" descr="imagen29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30224" y="5029200"/>
            <a:ext cx="12952781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II…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39" y="3724613"/>
            <a:ext cx="14779937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Ejemplo de estimación incorrecta de explosivo</a:t>
            </a:r>
            <a:endParaRPr dirty="0"/>
          </a:p>
        </p:txBody>
      </p:sp>
      <p:sp>
        <p:nvSpPr>
          <p:cNvPr id="10" name="CustomShape 4"/>
          <p:cNvSpPr/>
          <p:nvPr/>
        </p:nvSpPr>
        <p:spPr>
          <a:xfrm>
            <a:off x="301625" y="3886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3"/>
          <p:cNvSpPr/>
          <p:nvPr/>
        </p:nvSpPr>
        <p:spPr>
          <a:xfrm rot="2400">
            <a:off x="13407282" y="8080711"/>
            <a:ext cx="10060526" cy="39553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Resultados obtenidos: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Explosivo: 0.731406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Negativo: 0.259808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 de fuego: 0.00878597</a:t>
            </a:r>
          </a:p>
          <a:p>
            <a:pPr algn="r">
              <a:lnSpc>
                <a:spcPct val="100000"/>
              </a:lnSpc>
            </a:pPr>
            <a:endParaRPr b="1" dirty="0"/>
          </a:p>
        </p:txBody>
      </p:sp>
      <p:pic>
        <p:nvPicPr>
          <p:cNvPr id="12" name="Picture 6" descr="Resultado de imagen para image red x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513425" y="3581400"/>
            <a:ext cx="3962400" cy="3962401"/>
          </a:xfrm>
          <a:prstGeom prst="rect">
            <a:avLst/>
          </a:prstGeom>
          <a:noFill/>
        </p:spPr>
      </p:pic>
      <p:pic>
        <p:nvPicPr>
          <p:cNvPr id="8" name="7 Imagen" descr="imagen14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11225" y="5029200"/>
            <a:ext cx="1098435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II…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40" y="3724427"/>
            <a:ext cx="14246536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Estimación correcta por “negativo”</a:t>
            </a:r>
            <a:endParaRPr dirty="0"/>
          </a:p>
        </p:txBody>
      </p:sp>
      <p:sp>
        <p:nvSpPr>
          <p:cNvPr id="10" name="CustomShape 4"/>
          <p:cNvSpPr/>
          <p:nvPr/>
        </p:nvSpPr>
        <p:spPr>
          <a:xfrm>
            <a:off x="301625" y="3886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188" name="Picture 4" descr="Resultado de imagen para image check green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742025" y="3429000"/>
            <a:ext cx="3810000" cy="4410490"/>
          </a:xfrm>
          <a:prstGeom prst="rect">
            <a:avLst/>
          </a:prstGeom>
          <a:noFill/>
        </p:spPr>
      </p:pic>
      <p:sp>
        <p:nvSpPr>
          <p:cNvPr id="11" name="CustomShape 3"/>
          <p:cNvSpPr/>
          <p:nvPr/>
        </p:nvSpPr>
        <p:spPr>
          <a:xfrm rot="2400">
            <a:off x="13407282" y="8080711"/>
            <a:ext cx="10060526" cy="39553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Resultados obtenidos: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Negativo: 0.996501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Explosivo: 0.00349496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 de fuego: 4.37691e-06 </a:t>
            </a:r>
          </a:p>
          <a:p>
            <a:pPr algn="r">
              <a:lnSpc>
                <a:spcPct val="100000"/>
              </a:lnSpc>
            </a:pPr>
            <a:endParaRPr b="1" dirty="0"/>
          </a:p>
        </p:txBody>
      </p:sp>
      <p:pic>
        <p:nvPicPr>
          <p:cNvPr id="9" name="8 Imagen" descr="imagen2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216025" y="5164836"/>
            <a:ext cx="10363200" cy="7668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II…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40" y="3724427"/>
            <a:ext cx="14246536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Estimación correcta de artefacto explosivo</a:t>
            </a:r>
            <a:endParaRPr dirty="0"/>
          </a:p>
        </p:txBody>
      </p:sp>
      <p:sp>
        <p:nvSpPr>
          <p:cNvPr id="10" name="CustomShape 4"/>
          <p:cNvSpPr/>
          <p:nvPr/>
        </p:nvSpPr>
        <p:spPr>
          <a:xfrm>
            <a:off x="301625" y="3886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188" name="Picture 4" descr="Resultado de imagen para image check green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742025" y="3429000"/>
            <a:ext cx="3810000" cy="4410490"/>
          </a:xfrm>
          <a:prstGeom prst="rect">
            <a:avLst/>
          </a:prstGeom>
          <a:noFill/>
        </p:spPr>
      </p:pic>
      <p:sp>
        <p:nvSpPr>
          <p:cNvPr id="11" name="CustomShape 3"/>
          <p:cNvSpPr/>
          <p:nvPr/>
        </p:nvSpPr>
        <p:spPr>
          <a:xfrm rot="2400">
            <a:off x="13407282" y="8080711"/>
            <a:ext cx="10060526" cy="39553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Resultados obtenidos:</a:t>
            </a:r>
            <a:endParaRPr lang="es-AR" sz="54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"/>
              <a:ea typeface="Montserrat"/>
            </a:endParaRP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Explosivo: 0.620463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Negativo: 0.379514</a:t>
            </a:r>
          </a:p>
          <a:p>
            <a:pPr algn="r">
              <a:lnSpc>
                <a:spcPct val="100000"/>
              </a:lnSpc>
            </a:pP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Arma de fuego: 2.30648e-05</a:t>
            </a:r>
          </a:p>
          <a:p>
            <a:pPr algn="r">
              <a:lnSpc>
                <a:spcPct val="100000"/>
              </a:lnSpc>
            </a:pPr>
            <a:endParaRPr b="1" dirty="0"/>
          </a:p>
        </p:txBody>
      </p:sp>
      <p:pic>
        <p:nvPicPr>
          <p:cNvPr id="8" name="7 Imagen" descr="imagen26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368425" y="4713534"/>
            <a:ext cx="9677400" cy="8697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II…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39" y="3725703"/>
            <a:ext cx="17904083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Más ejemplos de estimaciones correctas por “</a:t>
            </a: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negativos</a:t>
            </a: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”</a:t>
            </a:r>
            <a:endParaRPr dirty="0"/>
          </a:p>
        </p:txBody>
      </p:sp>
      <p:sp>
        <p:nvSpPr>
          <p:cNvPr id="10" name="CustomShape 4"/>
          <p:cNvSpPr/>
          <p:nvPr/>
        </p:nvSpPr>
        <p:spPr>
          <a:xfrm>
            <a:off x="301625" y="3886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188" name="Picture 4" descr="Resultado de imagen para image check green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742025" y="3429000"/>
            <a:ext cx="3810000" cy="4410490"/>
          </a:xfrm>
          <a:prstGeom prst="rect">
            <a:avLst/>
          </a:prstGeom>
          <a:noFill/>
        </p:spPr>
      </p:pic>
      <p:pic>
        <p:nvPicPr>
          <p:cNvPr id="12" name="11 Imagen" descr="imagen4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3484225" y="5391150"/>
            <a:ext cx="5274418" cy="3219450"/>
          </a:xfrm>
          <a:prstGeom prst="rect">
            <a:avLst/>
          </a:prstGeom>
        </p:spPr>
      </p:pic>
      <p:pic>
        <p:nvPicPr>
          <p:cNvPr id="14" name="13 Imagen" descr="imagen9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6151225" y="8610600"/>
            <a:ext cx="7620000" cy="4676775"/>
          </a:xfrm>
          <a:prstGeom prst="rect">
            <a:avLst/>
          </a:prstGeom>
        </p:spPr>
      </p:pic>
      <p:pic>
        <p:nvPicPr>
          <p:cNvPr id="15" name="14 Imagen" descr="imagen10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454025" y="9296400"/>
            <a:ext cx="6400800" cy="4419600"/>
          </a:xfrm>
          <a:prstGeom prst="rect">
            <a:avLst/>
          </a:prstGeom>
        </p:spPr>
      </p:pic>
      <p:pic>
        <p:nvPicPr>
          <p:cNvPr id="16" name="15 Imagen" descr="imagen23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39825" y="4953000"/>
            <a:ext cx="4781468" cy="4127500"/>
          </a:xfrm>
          <a:prstGeom prst="rect">
            <a:avLst/>
          </a:prstGeom>
        </p:spPr>
      </p:pic>
      <p:pic>
        <p:nvPicPr>
          <p:cNvPr id="17" name="16 Imagen" descr="imagen28.jp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7921625" y="10010274"/>
            <a:ext cx="7364627" cy="3705726"/>
          </a:xfrm>
          <a:prstGeom prst="rect">
            <a:avLst/>
          </a:prstGeom>
        </p:spPr>
      </p:pic>
      <p:pic>
        <p:nvPicPr>
          <p:cNvPr id="13" name="12 Imagen" descr="imagen7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7235825" y="4876800"/>
            <a:ext cx="6172200" cy="4635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Resultados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II…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40" y="3724427"/>
            <a:ext cx="14246536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Otras estimaciones correctas de </a:t>
            </a:r>
            <a:r>
              <a:rPr lang="es-AR" sz="5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explosivos</a:t>
            </a:r>
            <a:endParaRPr b="1" dirty="0"/>
          </a:p>
        </p:txBody>
      </p:sp>
      <p:sp>
        <p:nvSpPr>
          <p:cNvPr id="10" name="CustomShape 4"/>
          <p:cNvSpPr/>
          <p:nvPr/>
        </p:nvSpPr>
        <p:spPr>
          <a:xfrm>
            <a:off x="301625" y="3886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188" name="Picture 4" descr="Resultado de imagen para image check green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8742025" y="3429000"/>
            <a:ext cx="3810000" cy="4410490"/>
          </a:xfrm>
          <a:prstGeom prst="rect">
            <a:avLst/>
          </a:prstGeom>
          <a:noFill/>
        </p:spPr>
      </p:pic>
      <p:pic>
        <p:nvPicPr>
          <p:cNvPr id="11" name="10 Imagen" descr="imagen25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25425" y="5302370"/>
            <a:ext cx="10598912" cy="7956430"/>
          </a:xfrm>
          <a:prstGeom prst="rect">
            <a:avLst/>
          </a:prstGeom>
        </p:spPr>
      </p:pic>
      <p:pic>
        <p:nvPicPr>
          <p:cNvPr id="12" name="11 Imagen" descr="imagen53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4761063" y="8153400"/>
            <a:ext cx="9616587" cy="5000625"/>
          </a:xfrm>
          <a:prstGeom prst="rect">
            <a:avLst/>
          </a:prstGeom>
        </p:spPr>
      </p:pic>
      <p:pic>
        <p:nvPicPr>
          <p:cNvPr id="7" name="6 Imagen" descr="imagen3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045824" y="9372600"/>
            <a:ext cx="5638801" cy="4352925"/>
          </a:xfrm>
          <a:prstGeom prst="rect">
            <a:avLst/>
          </a:prstGeom>
        </p:spPr>
      </p:pic>
      <p:pic>
        <p:nvPicPr>
          <p:cNvPr id="9" name="8 Imagen" descr="imagen18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664825" y="5486400"/>
            <a:ext cx="7075714" cy="4267200"/>
          </a:xfrm>
          <a:prstGeom prst="rect">
            <a:avLst/>
          </a:prstGeom>
        </p:spPr>
      </p:pic>
      <p:pic>
        <p:nvPicPr>
          <p:cNvPr id="13" name="12 Imagen" descr="imagen8.jp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5940425" y="8534400"/>
            <a:ext cx="6380899" cy="4642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67720" y="1146600"/>
            <a:ext cx="2096676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Pruebas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Internet: </a:t>
            </a:r>
            <a:r>
              <a:rPr lang="en-US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Resumen</a:t>
            </a:r>
            <a:endParaRPr dirty="0"/>
          </a:p>
        </p:txBody>
      </p:sp>
      <p:sp>
        <p:nvSpPr>
          <p:cNvPr id="6" name="CustomShape 3"/>
          <p:cNvSpPr/>
          <p:nvPr/>
        </p:nvSpPr>
        <p:spPr>
          <a:xfrm rot="2400">
            <a:off x="1066441" y="4340305"/>
            <a:ext cx="1196075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Considerando imágenes de armas de fuego, eficacia de estimaciones mediocre: </a:t>
            </a:r>
            <a:r>
              <a:rPr lang="es-AR" sz="72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&lt; 60%</a:t>
            </a:r>
            <a:endParaRPr sz="7200" b="1" dirty="0">
              <a:solidFill>
                <a:srgbClr val="FF0000"/>
              </a:solidFill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301625" y="4502875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 rot="2400">
            <a:off x="1066440" y="7998461"/>
            <a:ext cx="12341746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Excluyéndolas, de acuerdo a cómo se asumirían los “casos dudosos”, las estimaciones resultaron correctas en un </a:t>
            </a:r>
            <a:r>
              <a:rPr lang="es-AR" sz="7200" b="1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73-82%</a:t>
            </a:r>
            <a:endParaRPr sz="7200" b="1" dirty="0">
              <a:solidFill>
                <a:srgbClr val="00B050"/>
              </a:solidFill>
            </a:endParaRPr>
          </a:p>
        </p:txBody>
      </p:sp>
      <p:sp>
        <p:nvSpPr>
          <p:cNvPr id="11" name="CustomShape 4"/>
          <p:cNvSpPr/>
          <p:nvPr/>
        </p:nvSpPr>
        <p:spPr>
          <a:xfrm>
            <a:off x="301625" y="81609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 rot="2400">
            <a:off x="15618143" y="11504514"/>
            <a:ext cx="7922628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Ejemplo de “caso dudoso” en imagen de Internet</a:t>
            </a:r>
            <a:endParaRPr sz="4800" b="1" dirty="0"/>
          </a:p>
        </p:txBody>
      </p:sp>
      <p:pic>
        <p:nvPicPr>
          <p:cNvPr id="14" name="13 Imagen" descr="imagen51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3789025" y="3733800"/>
            <a:ext cx="10464800" cy="754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Proyecto: Conclusiones</a:t>
            </a:r>
            <a:endParaRPr dirty="0"/>
          </a:p>
        </p:txBody>
      </p:sp>
      <p:sp>
        <p:nvSpPr>
          <p:cNvPr id="242" name="CustomShape 2"/>
          <p:cNvSpPr/>
          <p:nvPr/>
        </p:nvSpPr>
        <p:spPr>
          <a:xfrm>
            <a:off x="2111040" y="74428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2069279" y="6172200"/>
            <a:ext cx="21092345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Resultados alentadores para primeros experimentos</a:t>
            </a:r>
            <a:endParaRPr sz="6000" dirty="0"/>
          </a:p>
        </p:txBody>
      </p:sp>
      <p:sp>
        <p:nvSpPr>
          <p:cNvPr id="16" name="CustomShape 4"/>
          <p:cNvSpPr/>
          <p:nvPr/>
        </p:nvSpPr>
        <p:spPr>
          <a:xfrm>
            <a:off x="1292225" y="6400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22 Rectángulo"/>
          <p:cNvSpPr/>
          <p:nvPr/>
        </p:nvSpPr>
        <p:spPr>
          <a:xfrm>
            <a:off x="682625" y="4191000"/>
            <a:ext cx="22631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Primeras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conclusiones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pre-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factibilidad</a:t>
            </a:r>
            <a:endParaRPr lang="en-US" sz="8800" b="1" i="1" dirty="0"/>
          </a:p>
        </p:txBody>
      </p:sp>
      <p:sp>
        <p:nvSpPr>
          <p:cNvPr id="15" name="CustomShape 3"/>
          <p:cNvSpPr/>
          <p:nvPr/>
        </p:nvSpPr>
        <p:spPr>
          <a:xfrm>
            <a:off x="2104080" y="78486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Versión actual aplicable para artefactos explosivos</a:t>
            </a:r>
            <a:endParaRPr sz="6000" dirty="0"/>
          </a:p>
        </p:txBody>
      </p:sp>
      <p:sp>
        <p:nvSpPr>
          <p:cNvPr id="19" name="CustomShape 4"/>
          <p:cNvSpPr/>
          <p:nvPr/>
        </p:nvSpPr>
        <p:spPr>
          <a:xfrm>
            <a:off x="1292225" y="8077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2"/>
          <p:cNvSpPr/>
          <p:nvPr/>
        </p:nvSpPr>
        <p:spPr>
          <a:xfrm>
            <a:off x="2111040" y="107956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8" name="CustomShape 3"/>
          <p:cNvSpPr/>
          <p:nvPr/>
        </p:nvSpPr>
        <p:spPr>
          <a:xfrm>
            <a:off x="2104080" y="95250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Tiempo de estima aceptable, de aprox. 2/3 segundos</a:t>
            </a:r>
            <a:endParaRPr sz="6000" dirty="0"/>
          </a:p>
        </p:txBody>
      </p:sp>
      <p:sp>
        <p:nvSpPr>
          <p:cNvPr id="29" name="CustomShape 4"/>
          <p:cNvSpPr/>
          <p:nvPr/>
        </p:nvSpPr>
        <p:spPr>
          <a:xfrm>
            <a:off x="1292225" y="97536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Acerca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del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proyecto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6" y="4728628"/>
            <a:ext cx="12115077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800" dirty="0" smtClean="0"/>
              <a:t>Proyecto de I+D de la DGT </a:t>
            </a:r>
            <a:r>
              <a:rPr lang="es-ES" sz="4800" b="1" dirty="0" smtClean="0"/>
              <a:t>actualmente en curso</a:t>
            </a:r>
            <a:r>
              <a:rPr lang="es-ES" sz="4800" dirty="0" smtClean="0"/>
              <a:t>, cuyo objetivo es confirmar que el software libre disponible posibilite el reconocimiento de imágenes para alertar al operador acerca de aquellas identificadas como amenazas (</a:t>
            </a:r>
            <a:r>
              <a:rPr lang="es-ES" sz="4800" b="1" dirty="0" smtClean="0"/>
              <a:t>artefactos explosivos, armas de fuego, armas blancas, etc</a:t>
            </a:r>
            <a:r>
              <a:rPr lang="es-ES" sz="4800" dirty="0" smtClean="0"/>
              <a:t>.), a la vez que compartir los experimentos llevados a cabo, las herramientas y metodología (</a:t>
            </a:r>
            <a:r>
              <a:rPr lang="es-ES" sz="4800" dirty="0" err="1" smtClean="0"/>
              <a:t>github</a:t>
            </a:r>
            <a:r>
              <a:rPr lang="es-ES" sz="4800" dirty="0" smtClean="0"/>
              <a:t>).</a:t>
            </a:r>
            <a:endParaRPr lang="es-ES" sz="4800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4947773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6 Imagen"/>
          <p:cNvPicPr/>
          <p:nvPr/>
        </p:nvPicPr>
        <p:blipFill>
          <a:blip r:embed="rId2" cstate="email"/>
          <a:stretch/>
        </p:blipFill>
        <p:spPr>
          <a:xfrm>
            <a:off x="13636625" y="3810000"/>
            <a:ext cx="6266575" cy="4511040"/>
          </a:xfrm>
          <a:prstGeom prst="rect">
            <a:avLst/>
          </a:prstGeom>
          <a:ln>
            <a:noFill/>
          </a:ln>
        </p:spPr>
      </p:pic>
      <p:pic>
        <p:nvPicPr>
          <p:cNvPr id="8" name="Picture 5" descr="C:\Users\Ariel\Desktop\imagenes-psa\IMAGENES RX SCAN VAN 8585 (PATIO DE VALIJAS)\EXPLOSIVOS\OP6BULACAAA_A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0037424" y="4905559"/>
            <a:ext cx="4340225" cy="4591832"/>
          </a:xfrm>
          <a:prstGeom prst="rect">
            <a:avLst/>
          </a:prstGeom>
          <a:noFill/>
        </p:spPr>
      </p:pic>
      <p:pic>
        <p:nvPicPr>
          <p:cNvPr id="9" name="Picture 6" descr="C:\Users\Ariel\Desktop\imagenes-psa\6046 SI PREEMBARQUE 24-11\ARTEFACTOS EXPLOSIVOS\DYNTC9V_A_A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0647025" y="9525000"/>
            <a:ext cx="3279227" cy="3657599"/>
          </a:xfrm>
          <a:prstGeom prst="rect">
            <a:avLst/>
          </a:prstGeom>
          <a:noFill/>
        </p:spPr>
      </p:pic>
      <p:pic>
        <p:nvPicPr>
          <p:cNvPr id="10" name="9 Imagen" descr="imagen10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4932025" y="8650514"/>
            <a:ext cx="5018690" cy="3465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4 Rectángulo"/>
          <p:cNvSpPr/>
          <p:nvPr/>
        </p:nvSpPr>
        <p:spPr>
          <a:xfrm>
            <a:off x="682625" y="11430000"/>
            <a:ext cx="21717000" cy="1676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Rectángulo"/>
          <p:cNvSpPr/>
          <p:nvPr/>
        </p:nvSpPr>
        <p:spPr>
          <a:xfrm>
            <a:off x="682625" y="9906000"/>
            <a:ext cx="21717000" cy="1447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Rectángulo"/>
          <p:cNvSpPr/>
          <p:nvPr/>
        </p:nvSpPr>
        <p:spPr>
          <a:xfrm>
            <a:off x="682625" y="8153400"/>
            <a:ext cx="21717000" cy="1676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Rectángulo"/>
          <p:cNvSpPr/>
          <p:nvPr/>
        </p:nvSpPr>
        <p:spPr>
          <a:xfrm>
            <a:off x="682625" y="4038600"/>
            <a:ext cx="21717000" cy="3962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Estado del Proyecto</a:t>
            </a:r>
            <a:endParaRPr dirty="0"/>
          </a:p>
        </p:txBody>
      </p:sp>
      <p:sp>
        <p:nvSpPr>
          <p:cNvPr id="242" name="CustomShape 2"/>
          <p:cNvSpPr/>
          <p:nvPr/>
        </p:nvSpPr>
        <p:spPr>
          <a:xfrm>
            <a:off x="2111040" y="5995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2069280" y="435384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Recopilación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información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relevante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;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experiencias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académicas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gubernamentales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(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otros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países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 y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privadas</a:t>
            </a:r>
            <a:endParaRPr dirty="0"/>
          </a:p>
        </p:txBody>
      </p:sp>
      <p:sp>
        <p:nvSpPr>
          <p:cNvPr id="245" name="CustomShape 5"/>
          <p:cNvSpPr/>
          <p:nvPr/>
        </p:nvSpPr>
        <p:spPr>
          <a:xfrm>
            <a:off x="2069280" y="5901840"/>
            <a:ext cx="2097360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Evaluación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herramientas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software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libre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que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posibiliten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la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implementación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aprendizaje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automático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para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el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reconocimiento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automático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imágenes</a:t>
            </a:r>
            <a:endParaRPr dirty="0"/>
          </a:p>
        </p:txBody>
      </p:sp>
      <p:sp>
        <p:nvSpPr>
          <p:cNvPr id="247" name="CustomShape 7"/>
          <p:cNvSpPr/>
          <p:nvPr/>
        </p:nvSpPr>
        <p:spPr>
          <a:xfrm>
            <a:off x="2067840" y="8062920"/>
            <a:ext cx="209736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Adquisición</a:t>
            </a:r>
            <a:r>
              <a:rPr lang="en-US" sz="4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imágenes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prueba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scanners de la PSA</a:t>
            </a:r>
            <a:endParaRPr dirty="0"/>
          </a:p>
        </p:txBody>
      </p:sp>
      <p:sp>
        <p:nvSpPr>
          <p:cNvPr id="248" name="CustomShape 8"/>
          <p:cNvSpPr/>
          <p:nvPr/>
        </p:nvSpPr>
        <p:spPr>
          <a:xfrm>
            <a:off x="2069280" y="9008640"/>
            <a:ext cx="209736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Entrenamiento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y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evaluación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red neuronal (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clasificador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)</a:t>
            </a:r>
            <a:endParaRPr dirty="0"/>
          </a:p>
        </p:txBody>
      </p:sp>
      <p:sp>
        <p:nvSpPr>
          <p:cNvPr id="251" name="CustomShape 11"/>
          <p:cNvSpPr/>
          <p:nvPr/>
        </p:nvSpPr>
        <p:spPr>
          <a:xfrm>
            <a:off x="2069280" y="983664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Confirmación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[pre]</a:t>
            </a:r>
            <a:r>
              <a:rPr lang="en-US" sz="4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factibilidad</a:t>
            </a:r>
            <a:r>
              <a:rPr lang="en-US" sz="4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técnica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y </a:t>
            </a:r>
            <a:r>
              <a:rPr lang="en-US" sz="4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umbral</a:t>
            </a:r>
            <a:r>
              <a:rPr lang="en-US" sz="4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o </a:t>
            </a:r>
            <a:r>
              <a:rPr lang="en-US" sz="44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margen</a:t>
            </a:r>
            <a:r>
              <a:rPr lang="en-US" sz="4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aceptable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precisión</a:t>
            </a:r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estimaciones</a:t>
            </a:r>
            <a:endParaRPr sz="4400" dirty="0"/>
          </a:p>
        </p:txBody>
      </p:sp>
      <p:sp>
        <p:nvSpPr>
          <p:cNvPr id="253" name="CustomShape 13"/>
          <p:cNvSpPr/>
          <p:nvPr/>
        </p:nvSpPr>
        <p:spPr>
          <a:xfrm>
            <a:off x="2069280" y="11386800"/>
            <a:ext cx="20973600" cy="21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Implementación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y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puesta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en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marcha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operativa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;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análisis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online de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imágenes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para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alerta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en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apoyo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o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como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“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segunda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opinión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” de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manera</a:t>
            </a:r>
            <a:r>
              <a:rPr lang="en-US" sz="44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4400" b="1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automática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" name="CustomShape 4"/>
          <p:cNvSpPr/>
          <p:nvPr/>
        </p:nvSpPr>
        <p:spPr>
          <a:xfrm>
            <a:off x="1257425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4"/>
          <p:cNvSpPr/>
          <p:nvPr/>
        </p:nvSpPr>
        <p:spPr>
          <a:xfrm>
            <a:off x="1257425" y="6019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4"/>
          <p:cNvSpPr/>
          <p:nvPr/>
        </p:nvSpPr>
        <p:spPr>
          <a:xfrm>
            <a:off x="1292225" y="818904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4"/>
          <p:cNvSpPr/>
          <p:nvPr/>
        </p:nvSpPr>
        <p:spPr>
          <a:xfrm>
            <a:off x="1292225" y="9982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4"/>
          <p:cNvSpPr/>
          <p:nvPr/>
        </p:nvSpPr>
        <p:spPr>
          <a:xfrm>
            <a:off x="1333625" y="1149996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1292225" y="91440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Proyecto: Próximos pasos</a:t>
            </a:r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2" name="CustomShape 2"/>
          <p:cNvSpPr/>
          <p:nvPr/>
        </p:nvSpPr>
        <p:spPr>
          <a:xfrm>
            <a:off x="2111040" y="74428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2069280" y="61722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Confirmar estudio de pre-factibilidad.</a:t>
            </a:r>
            <a:endParaRPr sz="6000" dirty="0"/>
          </a:p>
        </p:txBody>
      </p:sp>
      <p:sp>
        <p:nvSpPr>
          <p:cNvPr id="16" name="CustomShape 4"/>
          <p:cNvSpPr/>
          <p:nvPr/>
        </p:nvSpPr>
        <p:spPr>
          <a:xfrm>
            <a:off x="1292225" y="6400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22 Rectángulo"/>
          <p:cNvSpPr/>
          <p:nvPr/>
        </p:nvSpPr>
        <p:spPr>
          <a:xfrm>
            <a:off x="682625" y="4191000"/>
            <a:ext cx="22631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Hitos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principales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del Plan de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Trabajo</a:t>
            </a:r>
            <a:endParaRPr lang="en-US" sz="8800" b="1" i="1" dirty="0"/>
          </a:p>
        </p:txBody>
      </p:sp>
      <p:sp>
        <p:nvSpPr>
          <p:cNvPr id="11" name="CustomShape 3"/>
          <p:cNvSpPr/>
          <p:nvPr/>
        </p:nvSpPr>
        <p:spPr>
          <a:xfrm>
            <a:off x="2111825" y="702792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Realizar pruebas de campo.</a:t>
            </a:r>
            <a:endParaRPr sz="6000" dirty="0"/>
          </a:p>
        </p:txBody>
      </p:sp>
      <p:sp>
        <p:nvSpPr>
          <p:cNvPr id="12" name="CustomShape 4"/>
          <p:cNvSpPr/>
          <p:nvPr/>
        </p:nvSpPr>
        <p:spPr>
          <a:xfrm>
            <a:off x="1299970" y="725652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2111825" y="870432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Realizar estudio de factibilidad.</a:t>
            </a:r>
            <a:endParaRPr sz="6000" dirty="0"/>
          </a:p>
        </p:txBody>
      </p:sp>
      <p:sp>
        <p:nvSpPr>
          <p:cNvPr id="14" name="CustomShape 4"/>
          <p:cNvSpPr/>
          <p:nvPr/>
        </p:nvSpPr>
        <p:spPr>
          <a:xfrm>
            <a:off x="1299970" y="893292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3"/>
          <p:cNvSpPr/>
          <p:nvPr/>
        </p:nvSpPr>
        <p:spPr>
          <a:xfrm>
            <a:off x="2104080" y="78486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Confirmar detalles técnicos de implementación.</a:t>
            </a:r>
            <a:endParaRPr sz="6000" dirty="0"/>
          </a:p>
        </p:txBody>
      </p:sp>
      <p:sp>
        <p:nvSpPr>
          <p:cNvPr id="19" name="CustomShape 4"/>
          <p:cNvSpPr/>
          <p:nvPr/>
        </p:nvSpPr>
        <p:spPr>
          <a:xfrm>
            <a:off x="1292225" y="80772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2"/>
          <p:cNvSpPr/>
          <p:nvPr/>
        </p:nvSpPr>
        <p:spPr>
          <a:xfrm>
            <a:off x="2111040" y="107956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" name="CustomShape 3"/>
          <p:cNvSpPr/>
          <p:nvPr/>
        </p:nvSpPr>
        <p:spPr>
          <a:xfrm>
            <a:off x="2069280" y="95250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Implementación de prueba/piloto.</a:t>
            </a:r>
            <a:endParaRPr sz="6000" dirty="0"/>
          </a:p>
        </p:txBody>
      </p:sp>
      <p:sp>
        <p:nvSpPr>
          <p:cNvPr id="22" name="CustomShape 4"/>
          <p:cNvSpPr/>
          <p:nvPr/>
        </p:nvSpPr>
        <p:spPr>
          <a:xfrm>
            <a:off x="1292225" y="97536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3"/>
          <p:cNvSpPr/>
          <p:nvPr/>
        </p:nvSpPr>
        <p:spPr>
          <a:xfrm>
            <a:off x="2111825" y="1038072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Implementación completa.</a:t>
            </a:r>
            <a:endParaRPr sz="6000" dirty="0"/>
          </a:p>
        </p:txBody>
      </p:sp>
      <p:sp>
        <p:nvSpPr>
          <p:cNvPr id="25" name="CustomShape 4"/>
          <p:cNvSpPr/>
          <p:nvPr/>
        </p:nvSpPr>
        <p:spPr>
          <a:xfrm>
            <a:off x="1299970" y="1060932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3"/>
          <p:cNvSpPr/>
          <p:nvPr/>
        </p:nvSpPr>
        <p:spPr>
          <a:xfrm>
            <a:off x="2104080" y="112014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Evaluación y mejoramiento continuo.</a:t>
            </a:r>
            <a:endParaRPr sz="6000" dirty="0"/>
          </a:p>
        </p:txBody>
      </p:sp>
      <p:sp>
        <p:nvSpPr>
          <p:cNvPr id="29" name="CustomShape 4"/>
          <p:cNvSpPr/>
          <p:nvPr/>
        </p:nvSpPr>
        <p:spPr>
          <a:xfrm>
            <a:off x="1292225" y="114300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Proyecto: </a:t>
            </a: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Continuación</a:t>
            </a:r>
            <a:r>
              <a:rPr lang="mr-IN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…</a:t>
            </a:r>
            <a:endParaRPr lang="es-AR" sz="13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 Semi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111040" y="74428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2069280" y="61722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Otros conjuntos de imágenes para entrenamiento, validación y verificación (proveedores, universidades, </a:t>
            </a:r>
            <a:r>
              <a:rPr lang="es-AR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Homeland</a:t>
            </a: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, etc.)</a:t>
            </a:r>
            <a:endParaRPr sz="6000" dirty="0"/>
          </a:p>
        </p:txBody>
      </p:sp>
      <p:sp>
        <p:nvSpPr>
          <p:cNvPr id="245" name="CustomShape 5"/>
          <p:cNvSpPr/>
          <p:nvPr/>
        </p:nvSpPr>
        <p:spPr>
          <a:xfrm>
            <a:off x="2027880" y="8339160"/>
            <a:ext cx="2097360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Aportes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parte del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Fabricante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/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Distribuidor</a:t>
            </a:r>
            <a:r>
              <a:rPr lang="en-US" sz="6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y/o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terceros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;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documentación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asesoría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capacitación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…</a:t>
            </a:r>
            <a:endParaRPr sz="6000" dirty="0"/>
          </a:p>
        </p:txBody>
      </p:sp>
      <p:sp>
        <p:nvSpPr>
          <p:cNvPr id="247" name="CustomShape 7"/>
          <p:cNvSpPr/>
          <p:nvPr/>
        </p:nvSpPr>
        <p:spPr>
          <a:xfrm>
            <a:off x="2026440" y="10806120"/>
            <a:ext cx="209736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HW </a:t>
            </a:r>
            <a:r>
              <a:rPr lang="en-US" sz="6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dedicado</a:t>
            </a:r>
            <a:r>
              <a:rPr lang="en-US" sz="6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6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considerando</a:t>
            </a:r>
            <a:r>
              <a:rPr lang="en-US" sz="6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la </a:t>
            </a:r>
            <a:r>
              <a:rPr lang="en-US" sz="6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importante</a:t>
            </a:r>
            <a:r>
              <a:rPr lang="en-US" sz="6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diferencia</a:t>
            </a:r>
            <a:r>
              <a:rPr lang="en-US" sz="6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6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rendimiento</a:t>
            </a:r>
            <a:r>
              <a:rPr lang="en-US" sz="6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en </a:t>
            </a:r>
            <a:r>
              <a:rPr lang="en-US" sz="6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equipos</a:t>
            </a:r>
            <a:r>
              <a:rPr lang="en-US" sz="6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con </a:t>
            </a:r>
            <a:r>
              <a:rPr lang="en-US" sz="6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placas</a:t>
            </a:r>
            <a:r>
              <a:rPr lang="en-US" sz="6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video </a:t>
            </a:r>
            <a:r>
              <a:rPr lang="en-US" sz="6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especiales</a:t>
            </a:r>
            <a:endParaRPr sz="6000" dirty="0"/>
          </a:p>
        </p:txBody>
      </p:sp>
      <p:sp>
        <p:nvSpPr>
          <p:cNvPr id="16" name="CustomShape 4"/>
          <p:cNvSpPr/>
          <p:nvPr/>
        </p:nvSpPr>
        <p:spPr>
          <a:xfrm>
            <a:off x="1257425" y="651264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4"/>
          <p:cNvSpPr/>
          <p:nvPr/>
        </p:nvSpPr>
        <p:spPr>
          <a:xfrm>
            <a:off x="1216025" y="864624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4"/>
          <p:cNvSpPr/>
          <p:nvPr/>
        </p:nvSpPr>
        <p:spPr>
          <a:xfrm>
            <a:off x="1250825" y="1116084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22 Rectángulo"/>
          <p:cNvSpPr/>
          <p:nvPr/>
        </p:nvSpPr>
        <p:spPr>
          <a:xfrm>
            <a:off x="682625" y="4191000"/>
            <a:ext cx="22631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Se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continuarán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evaluando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: </a:t>
            </a:r>
            <a:endParaRPr lang="en-US" sz="88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Proyecto: </a:t>
            </a: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Continuación</a:t>
            </a:r>
            <a:r>
              <a:rPr lang="mr-IN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…</a:t>
            </a: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 (II)</a:t>
            </a:r>
            <a:endParaRPr lang="es-AR" sz="138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ontserrat Semi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111040" y="69856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2069280" y="5791200"/>
            <a:ext cx="20973600" cy="143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Procesamiento automático de imágenes de cartografía digital para el </a:t>
            </a:r>
            <a:r>
              <a:rPr lang="es-AR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el</a:t>
            </a:r>
            <a:r>
              <a:rPr lang="es-AR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</a:rPr>
              <a:t> reconocimiento de pistas de aterrizaje clandestinas.</a:t>
            </a:r>
            <a:endParaRPr sz="6000" dirty="0"/>
          </a:p>
        </p:txBody>
      </p:sp>
      <p:sp>
        <p:nvSpPr>
          <p:cNvPr id="245" name="CustomShape 5"/>
          <p:cNvSpPr/>
          <p:nvPr/>
        </p:nvSpPr>
        <p:spPr>
          <a:xfrm>
            <a:off x="2027880" y="8763000"/>
            <a:ext cx="2097360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Procesamiento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“frames” de video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para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búsqueda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patrones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prefijados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durante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el </a:t>
            </a:r>
            <a:r>
              <a:rPr lang="en-US" sz="6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entrenamiento</a:t>
            </a:r>
            <a:r>
              <a:rPr lang="en-US" sz="6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.</a:t>
            </a:r>
            <a:endParaRPr sz="6000" dirty="0"/>
          </a:p>
        </p:txBody>
      </p:sp>
      <p:sp>
        <p:nvSpPr>
          <p:cNvPr id="247" name="CustomShape 7"/>
          <p:cNvSpPr/>
          <p:nvPr/>
        </p:nvSpPr>
        <p:spPr>
          <a:xfrm>
            <a:off x="2026440" y="10348920"/>
            <a:ext cx="209736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sz="6000" dirty="0"/>
          </a:p>
        </p:txBody>
      </p:sp>
      <p:sp>
        <p:nvSpPr>
          <p:cNvPr id="16" name="CustomShape 4"/>
          <p:cNvSpPr/>
          <p:nvPr/>
        </p:nvSpPr>
        <p:spPr>
          <a:xfrm>
            <a:off x="1257425" y="605544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4"/>
          <p:cNvSpPr/>
          <p:nvPr/>
        </p:nvSpPr>
        <p:spPr>
          <a:xfrm>
            <a:off x="1216025" y="907008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22 Rectángulo"/>
          <p:cNvSpPr/>
          <p:nvPr/>
        </p:nvSpPr>
        <p:spPr>
          <a:xfrm>
            <a:off x="682625" y="3962400"/>
            <a:ext cx="22631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Otras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aplicaciones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la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tecnología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: </a:t>
            </a:r>
            <a:endParaRPr lang="en-US" sz="8800" b="1" i="1" dirty="0"/>
          </a:p>
        </p:txBody>
      </p:sp>
      <p:sp>
        <p:nvSpPr>
          <p:cNvPr id="10" name="9 Rectángulo"/>
          <p:cNvSpPr/>
          <p:nvPr/>
        </p:nvSpPr>
        <p:spPr>
          <a:xfrm>
            <a:off x="835025" y="11431250"/>
            <a:ext cx="22631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Otros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proyectos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software </a:t>
            </a:r>
            <a:r>
              <a:rPr lang="en-US" sz="8800" b="1" i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libre</a:t>
            </a:r>
            <a:r>
              <a:rPr lang="en-US" sz="8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… </a:t>
            </a:r>
            <a:endParaRPr lang="en-US" sz="8800" b="1" i="1" dirty="0"/>
          </a:p>
        </p:txBody>
      </p:sp>
    </p:spTree>
    <p:extLst>
      <p:ext uri="{BB962C8B-B14F-4D97-AF65-F5344CB8AC3E}">
        <p14:creationId xmlns:p14="http://schemas.microsoft.com/office/powerpoint/2010/main" xmlns="" val="10422843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github.com/</a:t>
            </a:r>
            <a:r>
              <a:rPr lang="es-AR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dgt-psa</a:t>
            </a: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/</a:t>
            </a:r>
            <a:r>
              <a:rPr lang="es-AR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ris</a:t>
            </a:r>
            <a:endParaRPr dirty="0"/>
          </a:p>
        </p:txBody>
      </p:sp>
      <p:sp>
        <p:nvSpPr>
          <p:cNvPr id="242" name="CustomShape 2"/>
          <p:cNvSpPr/>
          <p:nvPr/>
        </p:nvSpPr>
        <p:spPr>
          <a:xfrm>
            <a:off x="2111040" y="74428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6625" y="3733800"/>
            <a:ext cx="17373600" cy="976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Modelos incluidos</a:t>
            </a:r>
            <a:endParaRPr dirty="0"/>
          </a:p>
        </p:txBody>
      </p:sp>
      <p:pic>
        <p:nvPicPr>
          <p:cNvPr id="4098" name="Picture 2" descr="captura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21429" b="17189"/>
          <a:stretch>
            <a:fillRect/>
          </a:stretch>
        </p:blipFill>
        <p:spPr bwMode="auto">
          <a:xfrm>
            <a:off x="2130424" y="3672104"/>
            <a:ext cx="16306801" cy="96628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Ejemplo de clasificación</a:t>
            </a:r>
            <a:endParaRPr dirty="0"/>
          </a:p>
        </p:txBody>
      </p:sp>
      <p:sp>
        <p:nvSpPr>
          <p:cNvPr id="242" name="CustomShape 2"/>
          <p:cNvSpPr/>
          <p:nvPr/>
        </p:nvSpPr>
        <p:spPr>
          <a:xfrm>
            <a:off x="2111040" y="74428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pic>
        <p:nvPicPr>
          <p:cNvPr id="3074" name="Picture 2" descr="captura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4225" y="3962400"/>
            <a:ext cx="17068800" cy="9596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Ejemplo de clasificación II</a:t>
            </a:r>
            <a:endParaRPr lang="es-AR" sz="9600" dirty="0"/>
          </a:p>
        </p:txBody>
      </p:sp>
      <p:sp>
        <p:nvSpPr>
          <p:cNvPr id="242" name="CustomShape 2"/>
          <p:cNvSpPr/>
          <p:nvPr/>
        </p:nvSpPr>
        <p:spPr>
          <a:xfrm>
            <a:off x="2111040" y="74428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pic>
        <p:nvPicPr>
          <p:cNvPr id="2050" name="Picture 2" descr="captura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9025" y="3581400"/>
            <a:ext cx="16941602" cy="952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2" name="CustomShape 2"/>
          <p:cNvSpPr/>
          <p:nvPr/>
        </p:nvSpPr>
        <p:spPr>
          <a:xfrm>
            <a:off x="2111040" y="74428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3" name="22 Rectángulo"/>
          <p:cNvSpPr/>
          <p:nvPr/>
        </p:nvSpPr>
        <p:spPr>
          <a:xfrm>
            <a:off x="606425" y="5943600"/>
            <a:ext cx="226314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DEMO / VIDEO</a:t>
            </a:r>
            <a:endParaRPr lang="en-US" sz="15000" b="1" i="1" dirty="0"/>
          </a:p>
        </p:txBody>
      </p:sp>
      <p:sp>
        <p:nvSpPr>
          <p:cNvPr id="20" name="CustomShape 2"/>
          <p:cNvSpPr/>
          <p:nvPr/>
        </p:nvSpPr>
        <p:spPr>
          <a:xfrm>
            <a:off x="2111040" y="107956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Marcador de posición de imagen 6"/>
          <p:cNvPicPr/>
          <p:nvPr/>
        </p:nvPicPr>
        <p:blipFill>
          <a:blip r:embed="rId2" cstate="email"/>
          <a:srcRect/>
          <a:stretch/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7845425" y="7574760"/>
            <a:ext cx="8915399" cy="251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Muchas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gracias</a:t>
            </a:r>
          </a:p>
          <a:p>
            <a:pPr algn="ctr">
              <a:lnSpc>
                <a:spcPct val="100000"/>
              </a:lnSpc>
            </a:pPr>
            <a:endParaRPr lang="es-AR" sz="6000" b="1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Montserrat Light"/>
            </a:endParaRPr>
          </a:p>
          <a:p>
            <a:pPr algn="ctr">
              <a:lnSpc>
                <a:spcPct val="100000"/>
              </a:lnSpc>
            </a:pPr>
            <a:r>
              <a:rPr lang="es-AR" sz="48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</a:rPr>
              <a:t>plazaro@psa.gob.ar amaiorano@psa.gob.ar</a:t>
            </a:r>
            <a:endParaRPr sz="4800"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Inteligencia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Artificial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70880" y="3664973"/>
            <a:ext cx="21122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Importantes</a:t>
            </a:r>
            <a:r>
              <a:rPr lang="en-US" sz="5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avances</a:t>
            </a:r>
            <a:r>
              <a:rPr lang="en-US" sz="5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recientes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en el </a:t>
            </a:r>
            <a:r>
              <a:rPr lang="en-US" sz="5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reconocimiento</a:t>
            </a:r>
            <a:r>
              <a:rPr lang="en-US" sz="5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imágenes</a:t>
            </a:r>
            <a:endParaRPr dirty="0"/>
          </a:p>
        </p:txBody>
      </p:sp>
      <p:sp>
        <p:nvSpPr>
          <p:cNvPr id="220" name="CustomShape 4"/>
          <p:cNvSpPr/>
          <p:nvPr/>
        </p:nvSpPr>
        <p:spPr>
          <a:xfrm>
            <a:off x="544320" y="3880973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1" name="220 Imagen"/>
          <p:cNvPicPr/>
          <p:nvPr/>
        </p:nvPicPr>
        <p:blipFill>
          <a:blip r:embed="rId2" cstate="email"/>
          <a:srcRect/>
          <a:stretch/>
        </p:blipFill>
        <p:spPr>
          <a:xfrm>
            <a:off x="530225" y="4876800"/>
            <a:ext cx="22649400" cy="827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07360" y="1182600"/>
            <a:ext cx="189644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Fuentes y referencias</a:t>
            </a:r>
            <a:endParaRPr lang="es-AR" sz="9600" dirty="0"/>
          </a:p>
        </p:txBody>
      </p:sp>
      <p:sp>
        <p:nvSpPr>
          <p:cNvPr id="242" name="CustomShape 2"/>
          <p:cNvSpPr/>
          <p:nvPr/>
        </p:nvSpPr>
        <p:spPr>
          <a:xfrm>
            <a:off x="2111040" y="74428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3" name="CuadroTexto 2"/>
          <p:cNvSpPr txBox="1"/>
          <p:nvPr/>
        </p:nvSpPr>
        <p:spPr>
          <a:xfrm>
            <a:off x="1216025" y="3352800"/>
            <a:ext cx="17830800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get_started</a:t>
            </a:r>
            <a:r>
              <a:rPr lang="es-ES" sz="2000" dirty="0"/>
              <a:t>/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get_started</a:t>
            </a:r>
            <a:r>
              <a:rPr lang="es-ES" sz="2000" dirty="0"/>
              <a:t>/</a:t>
            </a:r>
            <a:r>
              <a:rPr lang="es-ES" sz="2000" dirty="0" err="1"/>
              <a:t>mnist</a:t>
            </a:r>
            <a:r>
              <a:rPr lang="es-ES" sz="2000" dirty="0"/>
              <a:t>/</a:t>
            </a:r>
            <a:r>
              <a:rPr lang="es-ES" sz="2000" dirty="0" err="1"/>
              <a:t>beginners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get_started</a:t>
            </a:r>
            <a:r>
              <a:rPr lang="es-ES" sz="2000" dirty="0"/>
              <a:t>/</a:t>
            </a:r>
            <a:r>
              <a:rPr lang="es-ES" sz="2000" dirty="0" err="1"/>
              <a:t>mnist</a:t>
            </a:r>
            <a:r>
              <a:rPr lang="es-ES" sz="2000" dirty="0"/>
              <a:t>/pros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programmers_guide</a:t>
            </a:r>
            <a:r>
              <a:rPr lang="es-ES" sz="2000" dirty="0"/>
              <a:t>/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programmers_guide</a:t>
            </a:r>
            <a:r>
              <a:rPr lang="es-ES" sz="2000" dirty="0"/>
              <a:t>/</a:t>
            </a:r>
            <a:r>
              <a:rPr lang="es-ES" sz="2000" dirty="0" err="1"/>
              <a:t>dims_types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programmers_guide</a:t>
            </a:r>
            <a:r>
              <a:rPr lang="es-ES" sz="2000" dirty="0"/>
              <a:t>/</a:t>
            </a:r>
            <a:r>
              <a:rPr lang="es-ES" sz="2000" dirty="0" err="1"/>
              <a:t>reading_data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programmers_guide</a:t>
            </a:r>
            <a:r>
              <a:rPr lang="es-ES" sz="2000" dirty="0"/>
              <a:t>/</a:t>
            </a:r>
            <a:r>
              <a:rPr lang="es-ES" sz="2000" dirty="0" err="1"/>
              <a:t>data_versions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tutorials</a:t>
            </a:r>
            <a:r>
              <a:rPr lang="es-ES" sz="2000" dirty="0"/>
              <a:t>/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tutorials</a:t>
            </a:r>
            <a:r>
              <a:rPr lang="es-ES" sz="2000" dirty="0"/>
              <a:t>/</a:t>
            </a:r>
            <a:r>
              <a:rPr lang="es-ES" sz="2000" dirty="0" err="1"/>
              <a:t>image_recognition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tutorials</a:t>
            </a:r>
            <a:r>
              <a:rPr lang="es-ES" sz="2000" dirty="0"/>
              <a:t>/</a:t>
            </a:r>
            <a:r>
              <a:rPr lang="es-ES" sz="2000" dirty="0" err="1"/>
              <a:t>image_retraining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tutorials</a:t>
            </a:r>
            <a:r>
              <a:rPr lang="es-ES" sz="2000" dirty="0"/>
              <a:t>/</a:t>
            </a:r>
            <a:r>
              <a:rPr lang="es-ES" sz="2000" dirty="0" err="1"/>
              <a:t>deep_cnn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api_docs</a:t>
            </a:r>
            <a:r>
              <a:rPr lang="es-ES" sz="2000" dirty="0"/>
              <a:t>/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api_guides</a:t>
            </a:r>
            <a:r>
              <a:rPr lang="es-ES" sz="2000" dirty="0"/>
              <a:t>/</a:t>
            </a:r>
            <a:r>
              <a:rPr lang="es-ES" sz="2000" dirty="0" err="1"/>
              <a:t>python</a:t>
            </a:r>
            <a:r>
              <a:rPr lang="es-ES" sz="2000" dirty="0"/>
              <a:t>/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extend</a:t>
            </a:r>
            <a:r>
              <a:rPr lang="es-ES" sz="2000" dirty="0"/>
              <a:t>/</a:t>
            </a:r>
            <a:r>
              <a:rPr lang="es-ES" sz="2000" dirty="0" err="1"/>
              <a:t>language_bindings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www.tensorflow.org</a:t>
            </a:r>
            <a:r>
              <a:rPr lang="es-ES" sz="2000" dirty="0"/>
              <a:t>/</a:t>
            </a:r>
            <a:r>
              <a:rPr lang="es-ES" sz="2000" dirty="0" err="1"/>
              <a:t>extend</a:t>
            </a:r>
            <a:r>
              <a:rPr lang="es-ES" sz="2000" dirty="0"/>
              <a:t>/</a:t>
            </a:r>
            <a:r>
              <a:rPr lang="es-ES" sz="2000" dirty="0" err="1"/>
              <a:t>architecture</a:t>
            </a:r>
            <a:endParaRPr lang="es-ES" sz="2000" dirty="0"/>
          </a:p>
          <a:p>
            <a:r>
              <a:rPr lang="es-ES" sz="2000" dirty="0"/>
              <a:t>http://</a:t>
            </a:r>
            <a:r>
              <a:rPr lang="es-ES" sz="2000" dirty="0" err="1"/>
              <a:t>dmery.ing.puc.cl</a:t>
            </a:r>
            <a:r>
              <a:rPr lang="es-ES" sz="2000" dirty="0"/>
              <a:t>/</a:t>
            </a:r>
            <a:r>
              <a:rPr lang="es-ES" sz="2000" dirty="0" err="1"/>
              <a:t>index.php</a:t>
            </a:r>
            <a:r>
              <a:rPr lang="es-ES" sz="2000" dirty="0"/>
              <a:t>/material/</a:t>
            </a:r>
            <a:r>
              <a:rPr lang="es-ES" sz="2000" dirty="0" err="1"/>
              <a:t>gdxray</a:t>
            </a:r>
            <a:r>
              <a:rPr lang="es-ES" sz="2000" dirty="0"/>
              <a:t>/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cloud.google.com</a:t>
            </a:r>
            <a:r>
              <a:rPr lang="es-ES" sz="2000" dirty="0"/>
              <a:t>/blog/</a:t>
            </a:r>
            <a:r>
              <a:rPr lang="es-ES" sz="2000" dirty="0" err="1"/>
              <a:t>big</a:t>
            </a:r>
            <a:r>
              <a:rPr lang="es-ES" sz="2000" dirty="0"/>
              <a:t>-data/2017/01/</a:t>
            </a:r>
            <a:r>
              <a:rPr lang="es-ES" sz="2000" dirty="0" err="1"/>
              <a:t>learn</a:t>
            </a:r>
            <a:r>
              <a:rPr lang="es-ES" sz="2000" dirty="0"/>
              <a:t>-</a:t>
            </a:r>
            <a:r>
              <a:rPr lang="es-ES" sz="2000" dirty="0" err="1"/>
              <a:t>tensorflow</a:t>
            </a:r>
            <a:r>
              <a:rPr lang="es-ES" sz="2000" dirty="0"/>
              <a:t>-and-</a:t>
            </a:r>
            <a:r>
              <a:rPr lang="es-ES" sz="2000" dirty="0" err="1"/>
              <a:t>deep</a:t>
            </a:r>
            <a:r>
              <a:rPr lang="es-ES" sz="2000" dirty="0"/>
              <a:t>-</a:t>
            </a:r>
            <a:r>
              <a:rPr lang="es-ES" sz="2000" dirty="0" err="1"/>
              <a:t>learning</a:t>
            </a:r>
            <a:r>
              <a:rPr lang="es-ES" sz="2000" dirty="0"/>
              <a:t>-</a:t>
            </a:r>
            <a:r>
              <a:rPr lang="es-ES" sz="2000" dirty="0" err="1"/>
              <a:t>without</a:t>
            </a:r>
            <a:r>
              <a:rPr lang="es-ES" sz="2000" dirty="0"/>
              <a:t>-a-</a:t>
            </a:r>
            <a:r>
              <a:rPr lang="es-ES" sz="2000" dirty="0" err="1"/>
              <a:t>phd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github.com</a:t>
            </a:r>
            <a:r>
              <a:rPr lang="es-ES" sz="2000" dirty="0"/>
              <a:t>/</a:t>
            </a:r>
            <a:r>
              <a:rPr lang="es-ES" sz="2000" dirty="0" err="1"/>
              <a:t>martin-gorner</a:t>
            </a:r>
            <a:r>
              <a:rPr lang="es-ES" sz="2000" dirty="0"/>
              <a:t>/</a:t>
            </a:r>
            <a:r>
              <a:rPr lang="es-ES" sz="2000" dirty="0" err="1"/>
              <a:t>tensorflow</a:t>
            </a:r>
            <a:r>
              <a:rPr lang="es-ES" sz="2000" dirty="0"/>
              <a:t>-</a:t>
            </a:r>
            <a:r>
              <a:rPr lang="es-ES" sz="2000" dirty="0" err="1"/>
              <a:t>mnist</a:t>
            </a:r>
            <a:r>
              <a:rPr lang="es-ES" sz="2000" dirty="0"/>
              <a:t>-tutorial</a:t>
            </a:r>
          </a:p>
          <a:p>
            <a:r>
              <a:rPr lang="es-ES" sz="2000" dirty="0"/>
              <a:t>http://</a:t>
            </a:r>
            <a:r>
              <a:rPr lang="es-ES" sz="2000" dirty="0" err="1"/>
              <a:t>code-labs.cn</a:t>
            </a:r>
            <a:r>
              <a:rPr lang="es-ES" sz="2000" dirty="0"/>
              <a:t>/</a:t>
            </a:r>
            <a:r>
              <a:rPr lang="es-ES" sz="2000" dirty="0" err="1"/>
              <a:t>codelabs</a:t>
            </a:r>
            <a:r>
              <a:rPr lang="es-ES" sz="2000" dirty="0"/>
              <a:t>/</a:t>
            </a:r>
            <a:r>
              <a:rPr lang="es-ES" sz="2000" dirty="0" err="1"/>
              <a:t>tensorflow-for-poets</a:t>
            </a:r>
            <a:r>
              <a:rPr lang="es-ES" sz="2000" dirty="0"/>
              <a:t>/</a:t>
            </a:r>
            <a:r>
              <a:rPr lang="es-ES" sz="2000" dirty="0" err="1"/>
              <a:t>index.html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thenewstack.io</a:t>
            </a:r>
            <a:r>
              <a:rPr lang="es-ES" sz="2000" dirty="0"/>
              <a:t>/machine-learning-10-lines-code/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hackaday.io</a:t>
            </a:r>
            <a:r>
              <a:rPr lang="es-ES" sz="2000" dirty="0"/>
              <a:t>/</a:t>
            </a:r>
            <a:r>
              <a:rPr lang="es-ES" sz="2000" dirty="0" err="1"/>
              <a:t>project</a:t>
            </a:r>
            <a:r>
              <a:rPr lang="es-ES" sz="2000" dirty="0"/>
              <a:t>/20448-elephant-ai/log/56896-retraining-tensorflow-inception-v3-using-tensorflow-slim-part-1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indico.io</a:t>
            </a:r>
            <a:r>
              <a:rPr lang="es-ES" sz="2000" dirty="0"/>
              <a:t>/blog/tensorflow-data-inputs-part1-placeholders-protobufs-queues/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www.kernix.com</a:t>
            </a:r>
            <a:r>
              <a:rPr lang="es-ES" sz="2000" dirty="0"/>
              <a:t>/blog/image-classification-with-a-pre-trained-deep-neural-network_p11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medium.com</a:t>
            </a:r>
            <a:r>
              <a:rPr lang="es-ES" sz="2000" dirty="0"/>
              <a:t>/</a:t>
            </a:r>
            <a:r>
              <a:rPr lang="es-ES" sz="2000" dirty="0" err="1"/>
              <a:t>emergent-future</a:t>
            </a:r>
            <a:r>
              <a:rPr lang="es-ES" sz="2000" dirty="0"/>
              <a:t>/recognising-beer-with-tensorflow-9dedfee3c3c0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surajvantigodi.wordpress.com</a:t>
            </a:r>
            <a:r>
              <a:rPr lang="es-ES" sz="2000" dirty="0"/>
              <a:t>/2016/06/30/</a:t>
            </a:r>
            <a:r>
              <a:rPr lang="es-ES" sz="2000" dirty="0" err="1"/>
              <a:t>tensorflow</a:t>
            </a:r>
            <a:r>
              <a:rPr lang="es-ES" sz="2000" dirty="0"/>
              <a:t>-</a:t>
            </a:r>
            <a:r>
              <a:rPr lang="es-ES" sz="2000" dirty="0" err="1"/>
              <a:t>based</a:t>
            </a:r>
            <a:r>
              <a:rPr lang="es-ES" sz="2000" dirty="0"/>
              <a:t>-machine-</a:t>
            </a:r>
            <a:r>
              <a:rPr lang="es-ES" sz="2000" dirty="0" err="1"/>
              <a:t>translation</a:t>
            </a:r>
            <a:r>
              <a:rPr lang="es-ES" sz="2000" dirty="0"/>
              <a:t>/</a:t>
            </a:r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github.com</a:t>
            </a:r>
            <a:r>
              <a:rPr lang="es-ES" sz="2000" dirty="0"/>
              <a:t>/</a:t>
            </a:r>
            <a:r>
              <a:rPr lang="es-ES" sz="2000" dirty="0" err="1"/>
              <a:t>tensorflow</a:t>
            </a:r>
            <a:r>
              <a:rPr lang="es-ES" sz="2000" dirty="0"/>
              <a:t>/</a:t>
            </a:r>
            <a:r>
              <a:rPr lang="es-ES" sz="2000" dirty="0" err="1"/>
              <a:t>tensorflow</a:t>
            </a:r>
            <a:r>
              <a:rPr lang="es-ES" sz="2000" dirty="0"/>
              <a:t>/blob/master/</a:t>
            </a:r>
            <a:r>
              <a:rPr lang="es-ES" sz="2000" dirty="0" err="1"/>
              <a:t>tensorflow</a:t>
            </a:r>
            <a:r>
              <a:rPr lang="es-ES" sz="2000" dirty="0"/>
              <a:t>/</a:t>
            </a:r>
            <a:r>
              <a:rPr lang="es-ES" sz="2000" dirty="0" err="1"/>
              <a:t>examples</a:t>
            </a:r>
            <a:r>
              <a:rPr lang="es-ES" sz="2000" dirty="0"/>
              <a:t>/</a:t>
            </a:r>
            <a:r>
              <a:rPr lang="es-ES" sz="2000" dirty="0" err="1"/>
              <a:t>image_retraining</a:t>
            </a:r>
            <a:r>
              <a:rPr lang="es-ES" sz="2000" dirty="0"/>
              <a:t>/</a:t>
            </a:r>
            <a:r>
              <a:rPr lang="es-ES" sz="2000" dirty="0" err="1"/>
              <a:t>retrain.py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github.com</a:t>
            </a:r>
            <a:r>
              <a:rPr lang="es-ES" sz="2000" dirty="0"/>
              <a:t>/</a:t>
            </a:r>
            <a:r>
              <a:rPr lang="es-ES" sz="2000" dirty="0" err="1"/>
              <a:t>tensorflow</a:t>
            </a:r>
            <a:r>
              <a:rPr lang="es-ES" sz="2000" dirty="0"/>
              <a:t>/</a:t>
            </a:r>
            <a:r>
              <a:rPr lang="es-ES" sz="2000" dirty="0" err="1"/>
              <a:t>models</a:t>
            </a:r>
            <a:r>
              <a:rPr lang="es-ES" sz="2000" dirty="0"/>
              <a:t>/</a:t>
            </a:r>
            <a:r>
              <a:rPr lang="es-ES" sz="2000" dirty="0" err="1"/>
              <a:t>tree</a:t>
            </a:r>
            <a:r>
              <a:rPr lang="es-ES" sz="2000" dirty="0"/>
              <a:t>/master/</a:t>
            </a:r>
            <a:r>
              <a:rPr lang="es-ES" sz="2000" dirty="0" err="1"/>
              <a:t>slim</a:t>
            </a:r>
            <a:endParaRPr lang="es-ES" sz="2000" dirty="0"/>
          </a:p>
          <a:p>
            <a:r>
              <a:rPr lang="es-ES" sz="2000" dirty="0" err="1"/>
              <a:t>https</a:t>
            </a:r>
            <a:r>
              <a:rPr lang="es-ES" sz="2000" dirty="0"/>
              <a:t>://</a:t>
            </a:r>
            <a:r>
              <a:rPr lang="es-ES" sz="2000" dirty="0" err="1"/>
              <a:t>github.com</a:t>
            </a:r>
            <a:r>
              <a:rPr lang="es-ES" sz="2000" dirty="0"/>
              <a:t>/</a:t>
            </a:r>
            <a:r>
              <a:rPr lang="es-ES" sz="2000" dirty="0" err="1"/>
              <a:t>hetaoaoao</a:t>
            </a:r>
            <a:r>
              <a:rPr lang="es-ES" sz="2000" dirty="0"/>
              <a:t>/</a:t>
            </a:r>
            <a:r>
              <a:rPr lang="es-ES" sz="2000" dirty="0" err="1"/>
              <a:t>tensorflow_web_deploy</a:t>
            </a:r>
            <a:endParaRPr lang="es-ES" sz="2000" dirty="0"/>
          </a:p>
          <a:p>
            <a:r>
              <a:rPr lang="es-ES" sz="2000" dirty="0"/>
              <a:t>https://</a:t>
            </a:r>
            <a:r>
              <a:rPr lang="es-ES" sz="2000" dirty="0" smtClean="0"/>
              <a:t>github.com/aymericdamien/TensorFlow-Examples</a:t>
            </a:r>
          </a:p>
          <a:p>
            <a:r>
              <a:rPr lang="es-ES" sz="2000" dirty="0" smtClean="0"/>
              <a:t>http://cs231n.github.io/convolutional-networks/</a:t>
            </a:r>
          </a:p>
          <a:p>
            <a:r>
              <a:rPr lang="es-ES" sz="2000" dirty="0" smtClean="0"/>
              <a:t>http://www.webpages.ttu.edu/dleverin/neural_network/neural_networks.html</a:t>
            </a:r>
          </a:p>
          <a:p>
            <a:r>
              <a:rPr lang="es-ES" sz="2000" dirty="0" smtClean="0"/>
              <a:t>http://www.cs.nott.ac.uk/~pszgxk/courses/g5aiai/006neuralnetworks/neural-networks.htm</a:t>
            </a:r>
          </a:p>
          <a:p>
            <a:r>
              <a:rPr lang="es-ES" sz="2000" dirty="0" smtClean="0"/>
              <a:t>https://www.wikipedia.org/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xmlns="" val="39630059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Inteligencia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Artificial (II)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70880" y="3664973"/>
            <a:ext cx="211226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Diferentes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aplicaciones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540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machine learning</a:t>
            </a:r>
            <a:endParaRPr i="1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3880973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3025" y="4724400"/>
            <a:ext cx="14859000" cy="8924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Inteligencia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Artificial (III)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616" y="3660019"/>
            <a:ext cx="6931614" cy="82270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Inteligencia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artificial,</a:t>
            </a:r>
          </a:p>
          <a:p>
            <a:pPr>
              <a:lnSpc>
                <a:spcPct val="100000"/>
              </a:lnSpc>
            </a:pPr>
            <a:r>
              <a:rPr lang="en-US" sz="540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machine learning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tipos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de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aprendizaje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o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entrenamiento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redes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neuronales</a:t>
            </a:r>
            <a:r>
              <a:rPr lang="en-US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</a:t>
            </a:r>
            <a:r>
              <a:rPr lang="mr-IN" sz="5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…</a:t>
            </a:r>
            <a:endParaRPr dirty="0"/>
          </a:p>
        </p:txBody>
      </p:sp>
      <p:sp>
        <p:nvSpPr>
          <p:cNvPr id="220" name="CustomShape 4"/>
          <p:cNvSpPr/>
          <p:nvPr/>
        </p:nvSpPr>
        <p:spPr>
          <a:xfrm>
            <a:off x="544320" y="3880973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743385" y="3429000"/>
            <a:ext cx="1563744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Redes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Neuronales</a:t>
            </a:r>
            <a:endParaRPr dirty="0"/>
          </a:p>
        </p:txBody>
      </p:sp>
      <p:sp>
        <p:nvSpPr>
          <p:cNvPr id="226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27" name="CustomShape 3"/>
          <p:cNvSpPr/>
          <p:nvPr/>
        </p:nvSpPr>
        <p:spPr>
          <a:xfrm rot="2400">
            <a:off x="1371240" y="4083840"/>
            <a:ext cx="211226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Redes Neuronales</a:t>
            </a:r>
            <a:endParaRPr/>
          </a:p>
        </p:txBody>
      </p:sp>
      <p:sp>
        <p:nvSpPr>
          <p:cNvPr id="228" name="CustomShape 4"/>
          <p:cNvSpPr/>
          <p:nvPr/>
        </p:nvSpPr>
        <p:spPr>
          <a:xfrm>
            <a:off x="606425" y="41910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9" name="228 Imagen"/>
          <p:cNvPicPr/>
          <p:nvPr/>
        </p:nvPicPr>
        <p:blipFill>
          <a:blip r:embed="rId2" cstate="email"/>
          <a:stretch/>
        </p:blipFill>
        <p:spPr>
          <a:xfrm>
            <a:off x="12112624" y="5410200"/>
            <a:ext cx="12265025" cy="6934200"/>
          </a:xfrm>
          <a:prstGeom prst="rect">
            <a:avLst/>
          </a:prstGeom>
          <a:ln>
            <a:noFill/>
          </a:ln>
        </p:spPr>
      </p:pic>
      <p:sp>
        <p:nvSpPr>
          <p:cNvPr id="230" name="CustomShape 5"/>
          <p:cNvSpPr/>
          <p:nvPr/>
        </p:nvSpPr>
        <p:spPr>
          <a:xfrm rot="2400">
            <a:off x="13256230" y="4023443"/>
            <a:ext cx="9067077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Redes</a:t>
            </a:r>
            <a:r>
              <a:rPr lang="en-US" sz="5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Neuronales</a:t>
            </a:r>
            <a:r>
              <a:rPr lang="en-US" dirty="0"/>
              <a:t> </a:t>
            </a:r>
            <a:r>
              <a:rPr lang="en-US" sz="54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Artificiales</a:t>
            </a:r>
            <a:endParaRPr dirty="0"/>
          </a:p>
        </p:txBody>
      </p:sp>
      <p:sp>
        <p:nvSpPr>
          <p:cNvPr id="231" name="CustomShape 6"/>
          <p:cNvSpPr/>
          <p:nvPr/>
        </p:nvSpPr>
        <p:spPr>
          <a:xfrm>
            <a:off x="12493625" y="41910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2" name="231 Imagen"/>
          <p:cNvPicPr/>
          <p:nvPr/>
        </p:nvPicPr>
        <p:blipFill>
          <a:blip r:embed="rId3" cstate="email"/>
          <a:stretch/>
        </p:blipFill>
        <p:spPr>
          <a:xfrm>
            <a:off x="798120" y="5376600"/>
            <a:ext cx="10266120" cy="769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32329</TotalTime>
  <Words>1479</Words>
  <Application>Microsoft Office PowerPoint</Application>
  <PresentationFormat>Personalizado</PresentationFormat>
  <Paragraphs>275</Paragraphs>
  <Slides>60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diapositiva</vt:lpstr>
      </vt:variant>
      <vt:variant>
        <vt:i4>60</vt:i4>
      </vt:variant>
    </vt:vector>
  </HeadingPairs>
  <TitlesOfParts>
    <vt:vector size="65" baseType="lpstr">
      <vt:lpstr>Office Theme</vt:lpstr>
      <vt:lpstr>Office Theme</vt:lpstr>
      <vt:lpstr>Office Theme</vt:lpstr>
      <vt:lpstr>Office Theme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</vt:vector>
  </TitlesOfParts>
  <Company>Awesome PPT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Ariel Maiorano</cp:lastModifiedBy>
  <cp:revision>6178</cp:revision>
  <dcterms:created xsi:type="dcterms:W3CDTF">2014-11-12T21:47:38Z</dcterms:created>
  <dcterms:modified xsi:type="dcterms:W3CDTF">2017-06-04T15:45:39Z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Awesome PPT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Manager">
    <vt:lpwstr>Awesome PPT</vt:lpwstr>
  </property>
  <property fmtid="{D5CDD505-2E9C-101B-9397-08002B2CF9AE}" pid="9" name="Notes">
    <vt:i4>0</vt:i4>
  </property>
  <property fmtid="{D5CDD505-2E9C-101B-9397-08002B2CF9AE}" pid="10" name="PresentationFormat">
    <vt:lpwstr>Personalizado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31</vt:i4>
  </property>
  <property fmtid="{D5CDD505-2E9C-101B-9397-08002B2CF9AE}" pid="14" name="category">
    <vt:lpwstr>Awesome PPT</vt:lpwstr>
  </property>
</Properties>
</file>